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Lst>
  <p:notesMasterIdLst>
    <p:notesMasterId r:id="rId43"/>
  </p:notesMasterIdLst>
  <p:handoutMasterIdLst>
    <p:handoutMasterId r:id="rId44"/>
  </p:handoutMasterIdLst>
  <p:sldIdLst>
    <p:sldId id="256" r:id="rId3"/>
    <p:sldId id="335" r:id="rId4"/>
    <p:sldId id="336" r:id="rId5"/>
    <p:sldId id="337" r:id="rId6"/>
    <p:sldId id="338" r:id="rId7"/>
    <p:sldId id="339" r:id="rId8"/>
    <p:sldId id="340" r:id="rId9"/>
    <p:sldId id="302" r:id="rId10"/>
    <p:sldId id="303" r:id="rId11"/>
    <p:sldId id="304" r:id="rId12"/>
    <p:sldId id="305" r:id="rId13"/>
    <p:sldId id="306" r:id="rId14"/>
    <p:sldId id="307" r:id="rId15"/>
    <p:sldId id="308" r:id="rId16"/>
    <p:sldId id="309" r:id="rId17"/>
    <p:sldId id="310" r:id="rId18"/>
    <p:sldId id="311" r:id="rId19"/>
    <p:sldId id="312" r:id="rId20"/>
    <p:sldId id="313" r:id="rId21"/>
    <p:sldId id="314" r:id="rId22"/>
    <p:sldId id="315" r:id="rId23"/>
    <p:sldId id="316" r:id="rId24"/>
    <p:sldId id="318" r:id="rId25"/>
    <p:sldId id="319" r:id="rId26"/>
    <p:sldId id="320" r:id="rId27"/>
    <p:sldId id="321" r:id="rId28"/>
    <p:sldId id="322" r:id="rId29"/>
    <p:sldId id="323" r:id="rId30"/>
    <p:sldId id="324" r:id="rId31"/>
    <p:sldId id="325" r:id="rId32"/>
    <p:sldId id="326" r:id="rId33"/>
    <p:sldId id="327" r:id="rId34"/>
    <p:sldId id="334" r:id="rId35"/>
    <p:sldId id="329" r:id="rId36"/>
    <p:sldId id="330" r:id="rId37"/>
    <p:sldId id="331" r:id="rId38"/>
    <p:sldId id="332" r:id="rId39"/>
    <p:sldId id="328" r:id="rId40"/>
    <p:sldId id="274" r:id="rId41"/>
    <p:sldId id="257" r:id="rId42"/>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ZZARRI" initials="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841C"/>
    <a:srgbClr val="EC821C"/>
    <a:srgbClr val="E49C9E"/>
    <a:srgbClr val="FF9900"/>
    <a:srgbClr val="156635"/>
    <a:srgbClr val="762123"/>
    <a:srgbClr val="CBF5DC"/>
    <a:srgbClr val="93E9B6"/>
    <a:srgbClr val="F6C798"/>
    <a:srgbClr val="1568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33" autoAdjust="0"/>
    <p:restoredTop sz="91582" autoAdjust="0"/>
  </p:normalViewPr>
  <p:slideViewPr>
    <p:cSldViewPr>
      <p:cViewPr varScale="1">
        <p:scale>
          <a:sx n="68" d="100"/>
          <a:sy n="68" d="100"/>
        </p:scale>
        <p:origin x="1452" y="6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1" d="100"/>
          <a:sy n="61" d="100"/>
        </p:scale>
        <p:origin x="-2922" y="-96"/>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6.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4-03-17T01:03:49.030" idx="1">
    <p:pos x="5046" y="524"/>
    <p:text>this graph should be stunting and farming system, and we should add wasting and AEZ</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4C8D1A6B-FE55-42ED-84F6-A119C21957C2}" type="datetimeFigureOut">
              <a:rPr lang="en-US" smtClean="0"/>
              <a:pPr/>
              <a:t>1/26/2015</a:t>
            </a:fld>
            <a:endParaRPr lang="en-US"/>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7B38CDC3-EE21-4690-9123-29E5B27C22FA}" type="slidenum">
              <a:rPr lang="en-US" smtClean="0"/>
              <a:pPr/>
              <a:t>‹#›</a:t>
            </a:fld>
            <a:endParaRPr lang="en-US"/>
          </a:p>
        </p:txBody>
      </p:sp>
    </p:spTree>
    <p:extLst>
      <p:ext uri="{BB962C8B-B14F-4D97-AF65-F5344CB8AC3E}">
        <p14:creationId xmlns:p14="http://schemas.microsoft.com/office/powerpoint/2010/main" val="2992881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9344980D-33A7-4030-B390-DC47B54376D7}" type="datetimeFigureOut">
              <a:rPr lang="en-US" smtClean="0"/>
              <a:pPr/>
              <a:t>1/26/2015</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A85DB3CD-82CE-4D61-A55F-4B85DC44DBC7}" type="slidenum">
              <a:rPr lang="en-US" smtClean="0"/>
              <a:pPr/>
              <a:t>‹#›</a:t>
            </a:fld>
            <a:endParaRPr lang="en-US"/>
          </a:p>
        </p:txBody>
      </p:sp>
    </p:spTree>
    <p:extLst>
      <p:ext uri="{BB962C8B-B14F-4D97-AF65-F5344CB8AC3E}">
        <p14:creationId xmlns:p14="http://schemas.microsoft.com/office/powerpoint/2010/main" val="22184287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1</a:t>
            </a:fld>
            <a:endParaRPr lang="en-US" dirty="0"/>
          </a:p>
        </p:txBody>
      </p:sp>
    </p:spTree>
    <p:extLst>
      <p:ext uri="{BB962C8B-B14F-4D97-AF65-F5344CB8AC3E}">
        <p14:creationId xmlns:p14="http://schemas.microsoft.com/office/powerpoint/2010/main" val="130611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Number</a:t>
            </a:r>
            <a:r>
              <a:rPr lang="en-US" baseline="0" dirty="0" smtClean="0"/>
              <a:t> of </a:t>
            </a:r>
            <a:r>
              <a:rPr lang="en-US" baseline="0" dirty="0" err="1" smtClean="0"/>
              <a:t>picklists</a:t>
            </a:r>
            <a:r>
              <a:rPr lang="en-US" baseline="0" dirty="0" smtClean="0"/>
              <a:t>. To the extent possible reusing CGIAR vocabularies (e.g. partners, technologies, commodity names)</a:t>
            </a:r>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27</a:t>
            </a:fld>
            <a:endParaRPr lang="en-US"/>
          </a:p>
        </p:txBody>
      </p:sp>
    </p:spTree>
    <p:extLst>
      <p:ext uri="{BB962C8B-B14F-4D97-AF65-F5344CB8AC3E}">
        <p14:creationId xmlns:p14="http://schemas.microsoft.com/office/powerpoint/2010/main" val="10967739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Number</a:t>
            </a:r>
            <a:r>
              <a:rPr lang="en-US" baseline="0" dirty="0" smtClean="0"/>
              <a:t> of </a:t>
            </a:r>
            <a:r>
              <a:rPr lang="en-US" baseline="0" dirty="0" err="1" smtClean="0"/>
              <a:t>picklists</a:t>
            </a:r>
            <a:r>
              <a:rPr lang="en-US" baseline="0" dirty="0" smtClean="0"/>
              <a:t>. To the extent possible reusing CGIAR vocabularies (e.g. partners, technologies, commodity names)</a:t>
            </a:r>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28</a:t>
            </a:fld>
            <a:endParaRPr lang="en-US"/>
          </a:p>
        </p:txBody>
      </p:sp>
    </p:spTree>
    <p:extLst>
      <p:ext uri="{BB962C8B-B14F-4D97-AF65-F5344CB8AC3E}">
        <p14:creationId xmlns:p14="http://schemas.microsoft.com/office/powerpoint/2010/main" val="26844132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Feedback and suggestions welcome.</a:t>
            </a:r>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38</a:t>
            </a:fld>
            <a:endParaRPr lang="en-US"/>
          </a:p>
        </p:txBody>
      </p:sp>
    </p:spTree>
    <p:extLst>
      <p:ext uri="{BB962C8B-B14F-4D97-AF65-F5344CB8AC3E}">
        <p14:creationId xmlns:p14="http://schemas.microsoft.com/office/powerpoint/2010/main" val="2137806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5B567AE-7C45-4B82-9C07-D24F820C6684}" type="slidenum">
              <a:rPr lang="en-US" smtClean="0"/>
              <a:t>2</a:t>
            </a:fld>
            <a:endParaRPr lang="en-US"/>
          </a:p>
        </p:txBody>
      </p:sp>
    </p:spTree>
    <p:extLst>
      <p:ext uri="{BB962C8B-B14F-4D97-AF65-F5344CB8AC3E}">
        <p14:creationId xmlns:p14="http://schemas.microsoft.com/office/powerpoint/2010/main" val="2058697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light of challenges discussed earlier…</a:t>
            </a:r>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8</a:t>
            </a:fld>
            <a:endParaRPr lang="en-US"/>
          </a:p>
        </p:txBody>
      </p:sp>
    </p:spTree>
    <p:extLst>
      <p:ext uri="{BB962C8B-B14F-4D97-AF65-F5344CB8AC3E}">
        <p14:creationId xmlns:p14="http://schemas.microsoft.com/office/powerpoint/2010/main" val="32965327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For institutional learning, etc. Emphasis on data and</a:t>
            </a:r>
            <a:r>
              <a:rPr lang="en-US" baseline="0" dirty="0" smtClean="0"/>
              <a:t> results is important, but not only. Not envisioned to replace existing publishing platforms, or organization catalogs. Also how do we </a:t>
            </a:r>
            <a:r>
              <a:rPr lang="en-US" b="1" baseline="0" dirty="0" smtClean="0"/>
              <a:t>capitalize on lessons learnt</a:t>
            </a:r>
            <a:r>
              <a:rPr lang="en-US" baseline="0" dirty="0" smtClean="0"/>
              <a:t> for strategic planning. </a:t>
            </a:r>
            <a:r>
              <a:rPr lang="en-US" dirty="0" smtClean="0"/>
              <a:t>Acknowledge M&amp;E</a:t>
            </a:r>
            <a:r>
              <a:rPr lang="en-US" baseline="0" dirty="0" smtClean="0"/>
              <a:t> lifecycle (from evaluation design , site selection, to monitoring, capacity building). Too many XLS worksheets to handle -&gt; data harmonization, poor quality insurance</a:t>
            </a:r>
            <a:endParaRPr lang="en-US" dirty="0" smtClean="0"/>
          </a:p>
        </p:txBody>
      </p:sp>
      <p:sp>
        <p:nvSpPr>
          <p:cNvPr id="4" name="Slide Number Placeholder 3"/>
          <p:cNvSpPr>
            <a:spLocks noGrp="1"/>
          </p:cNvSpPr>
          <p:nvPr>
            <p:ph type="sldNum" sz="quarter" idx="10"/>
          </p:nvPr>
        </p:nvSpPr>
        <p:spPr/>
        <p:txBody>
          <a:bodyPr/>
          <a:lstStyle/>
          <a:p>
            <a:fld id="{A85DB3CD-82CE-4D61-A55F-4B85DC44DBC7}" type="slidenum">
              <a:rPr lang="en-US" smtClean="0"/>
              <a:pPr/>
              <a:t>9</a:t>
            </a:fld>
            <a:endParaRPr lang="en-US"/>
          </a:p>
        </p:txBody>
      </p:sp>
    </p:spTree>
    <p:extLst>
      <p:ext uri="{BB962C8B-B14F-4D97-AF65-F5344CB8AC3E}">
        <p14:creationId xmlns:p14="http://schemas.microsoft.com/office/powerpoint/2010/main" val="28292629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 principles explicit, some not. Not an ERP system, lightweight. Easy to deploy in the field, no strong dependence</a:t>
            </a:r>
            <a:r>
              <a:rPr lang="en-US" baseline="0" dirty="0" smtClean="0"/>
              <a:t> on Internet connectivity. </a:t>
            </a:r>
            <a:r>
              <a:rPr lang="en-US" dirty="0" smtClean="0"/>
              <a:t>Design principles to address previous challenges.</a:t>
            </a:r>
            <a:r>
              <a:rPr lang="en-US" baseline="0" dirty="0" smtClean="0"/>
              <a:t> Oddly didn’t start as a full-fledged M&amp;E engine.</a:t>
            </a:r>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10</a:t>
            </a:fld>
            <a:endParaRPr lang="en-US"/>
          </a:p>
        </p:txBody>
      </p:sp>
    </p:spTree>
    <p:extLst>
      <p:ext uri="{BB962C8B-B14F-4D97-AF65-F5344CB8AC3E}">
        <p14:creationId xmlns:p14="http://schemas.microsoft.com/office/powerpoint/2010/main" val="1572915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There were several steps in the geographical targeting process conducted by the M&amp;E team. The first step involved identification of the three sub-regional geographies that satisfied the criteria of high levels of poverty, high concentration of cereal-based farming systems, and low levels of productivity: the West African Guinea Savannah, Ethiopian Highlands, and maize- and rice-based systems of East and Southern Africa. The second step involved delineating geographical strata (or domains) within those larger areas, where each stratum was hypothesized to represent relatively uniform farming system, SI intervention, and impact pathway conditions or opportunities. The third step involved characterizing each of the strata in terms of the number of potential beneficiaries and other farming system, infrastructure, environmental and welfare-related variables that would help prioritize individual strata from an AR perspective (presuming it might not be practical or feasible to conduct research in all strata). The final step involved random selection of action research and control locations within priority domains. </a:t>
            </a:r>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11</a:t>
            </a:fld>
            <a:endParaRPr lang="en-US"/>
          </a:p>
        </p:txBody>
      </p:sp>
    </p:spTree>
    <p:extLst>
      <p:ext uri="{BB962C8B-B14F-4D97-AF65-F5344CB8AC3E}">
        <p14:creationId xmlns:p14="http://schemas.microsoft.com/office/powerpoint/2010/main" val="38250615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Overview of map interface</a:t>
            </a:r>
            <a:r>
              <a:rPr lang="en-US" baseline="0" dirty="0" smtClean="0"/>
              <a:t> and tools</a:t>
            </a:r>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14</a:t>
            </a:fld>
            <a:endParaRPr lang="en-US"/>
          </a:p>
        </p:txBody>
      </p:sp>
    </p:spTree>
    <p:extLst>
      <p:ext uri="{BB962C8B-B14F-4D97-AF65-F5344CB8AC3E}">
        <p14:creationId xmlns:p14="http://schemas.microsoft.com/office/powerpoint/2010/main" val="38664758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Each data report covers a group</a:t>
            </a:r>
            <a:r>
              <a:rPr lang="en-US" baseline="0" dirty="0" smtClean="0"/>
              <a:t> of sites, typically corresponds to a single work package.</a:t>
            </a:r>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25</a:t>
            </a:fld>
            <a:endParaRPr lang="en-US"/>
          </a:p>
        </p:txBody>
      </p:sp>
    </p:spTree>
    <p:extLst>
      <p:ext uri="{BB962C8B-B14F-4D97-AF65-F5344CB8AC3E}">
        <p14:creationId xmlns:p14="http://schemas.microsoft.com/office/powerpoint/2010/main" val="4188259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Only key features outlined here.</a:t>
            </a:r>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26</a:t>
            </a:fld>
            <a:endParaRPr lang="en-US"/>
          </a:p>
        </p:txBody>
      </p:sp>
    </p:spTree>
    <p:extLst>
      <p:ext uri="{BB962C8B-B14F-4D97-AF65-F5344CB8AC3E}">
        <p14:creationId xmlns:p14="http://schemas.microsoft.com/office/powerpoint/2010/main" val="40219465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10.png"/><Relationship Id="rId4" Type="http://schemas.openxmlformats.org/officeDocument/2006/relationships/image" Target="../media/image9.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10.png"/><Relationship Id="rId4" Type="http://schemas.openxmlformats.org/officeDocument/2006/relationships/image" Target="../media/image9.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ext Placeholder 9"/>
          <p:cNvSpPr>
            <a:spLocks noGrp="1"/>
          </p:cNvSpPr>
          <p:nvPr>
            <p:ph type="body" sz="quarter" idx="11" hasCustomPrompt="1"/>
          </p:nvPr>
        </p:nvSpPr>
        <p:spPr>
          <a:xfrm>
            <a:off x="838200" y="1752600"/>
            <a:ext cx="7124700" cy="1143000"/>
          </a:xfrm>
          <a:prstGeom prst="rect">
            <a:avLst/>
          </a:prstGeom>
        </p:spPr>
        <p:txBody>
          <a:bodyPr/>
          <a:lstStyle>
            <a:lvl1pPr marL="114300" indent="0" algn="ctr">
              <a:buNone/>
              <a:defRPr sz="4800">
                <a:latin typeface="Gill Sans" pitchFamily="34" charset="0"/>
              </a:defRPr>
            </a:lvl1pPr>
          </a:lstStyle>
          <a:p>
            <a:pPr lvl="0"/>
            <a:r>
              <a:rPr lang="en-US" dirty="0" smtClean="0"/>
              <a:t>Title of presentation here</a:t>
            </a:r>
            <a:endParaRPr lang="en-US" dirty="0"/>
          </a:p>
        </p:txBody>
      </p:sp>
      <p:sp>
        <p:nvSpPr>
          <p:cNvPr id="12" name="Text Placeholder 11"/>
          <p:cNvSpPr>
            <a:spLocks noGrp="1"/>
          </p:cNvSpPr>
          <p:nvPr>
            <p:ph type="body" sz="quarter" idx="12" hasCustomPrompt="1"/>
          </p:nvPr>
        </p:nvSpPr>
        <p:spPr>
          <a:xfrm>
            <a:off x="2360613" y="3581400"/>
            <a:ext cx="4575175" cy="1219200"/>
          </a:xfrm>
          <a:prstGeom prst="rect">
            <a:avLst/>
          </a:prstGeom>
        </p:spPr>
        <p:txBody>
          <a:bodyPr/>
          <a:lstStyle>
            <a:lvl1pPr marL="114300" indent="0" algn="ctr">
              <a:buNone/>
              <a:defRPr>
                <a:latin typeface="Gill Sans" pitchFamily="34" charset="0"/>
              </a:defRPr>
            </a:lvl1pPr>
            <a:lvl2pPr marL="411480" indent="0">
              <a:buNone/>
              <a:defRPr/>
            </a:lvl2pPr>
            <a:lvl3pPr marL="777240" indent="0">
              <a:buNone/>
              <a:defRPr/>
            </a:lvl3pPr>
            <a:lvl4pPr marL="1051560" indent="0">
              <a:buNone/>
              <a:defRPr/>
            </a:lvl4pPr>
          </a:lstStyle>
          <a:p>
            <a:pPr lvl="0"/>
            <a:r>
              <a:rPr lang="en-US" dirty="0" smtClean="0"/>
              <a:t>Name(s) of presenter(s)</a:t>
            </a:r>
            <a:br>
              <a:rPr lang="en-US" dirty="0" smtClean="0"/>
            </a:br>
            <a:r>
              <a:rPr lang="en-US" dirty="0" smtClean="0"/>
              <a:t>Organizational affiliation</a:t>
            </a:r>
            <a:br>
              <a:rPr lang="en-US" dirty="0" smtClean="0"/>
            </a:br>
            <a:r>
              <a:rPr lang="en-US" dirty="0" smtClean="0"/>
              <a:t>Event name, place and dates</a:t>
            </a:r>
            <a:endParaRPr lang="en-US" dirty="0"/>
          </a:p>
        </p:txBody>
      </p:sp>
      <p:pic>
        <p:nvPicPr>
          <p:cNvPr id="6" name="Picture 5"/>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37725" y="5907790"/>
            <a:ext cx="584835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a:xfrm>
            <a:off x="8305800" y="6477000"/>
            <a:ext cx="609600" cy="243840"/>
          </a:xfrm>
          <a:prstGeom prst="bracketPair">
            <a:avLst>
              <a:gd name="adj" fmla="val 18711"/>
            </a:avLst>
          </a:prstGeom>
        </p:spPr>
        <p:txBody>
          <a:bodyPr/>
          <a:lstStyle>
            <a:lvl1pPr>
              <a:defRPr>
                <a:solidFill>
                  <a:schemeClr val="tx1">
                    <a:lumMod val="75000"/>
                    <a:lumOff val="25000"/>
                  </a:schemeClr>
                </a:solidFill>
              </a:defRPr>
            </a:lvl1pPr>
          </a:lstStyle>
          <a:p>
            <a:fld id="{47C198E2-3EBB-4273-84A1-D23D84FB3518}" type="slidenum">
              <a:rPr lang="en-US" smtClean="0"/>
              <a:pPr/>
              <a:t>‹#›</a:t>
            </a:fld>
            <a:endParaRPr lang="en-US" dirty="0"/>
          </a:p>
        </p:txBody>
      </p:sp>
      <p:sp>
        <p:nvSpPr>
          <p:cNvPr id="8" name="Title 1"/>
          <p:cNvSpPr>
            <a:spLocks noGrp="1"/>
          </p:cNvSpPr>
          <p:nvPr>
            <p:ph type="title"/>
          </p:nvPr>
        </p:nvSpPr>
        <p:spPr>
          <a:xfrm>
            <a:off x="457200" y="1295400"/>
            <a:ext cx="7886700" cy="1219200"/>
          </a:xfrm>
          <a:prstGeom prst="rect">
            <a:avLst/>
          </a:prstGeom>
        </p:spPr>
        <p:txBody>
          <a:bodyPr>
            <a:normAutofit/>
          </a:bodyPr>
          <a:lstStyle>
            <a:lvl1pPr>
              <a:lnSpc>
                <a:spcPct val="90000"/>
              </a:lnSpc>
              <a:defRPr sz="4000">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9917141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Text Content - 2-col">
    <p:spTree>
      <p:nvGrpSpPr>
        <p:cNvPr id="1" name=""/>
        <p:cNvGrpSpPr/>
        <p:nvPr/>
      </p:nvGrpSpPr>
      <p:grpSpPr>
        <a:xfrm>
          <a:off x="0" y="0"/>
          <a:ext cx="0" cy="0"/>
          <a:chOff x="0" y="0"/>
          <a:chExt cx="0" cy="0"/>
        </a:xfrm>
      </p:grpSpPr>
      <p:sp>
        <p:nvSpPr>
          <p:cNvPr id="9" name="Text Placeholder 8"/>
          <p:cNvSpPr>
            <a:spLocks noGrp="1"/>
          </p:cNvSpPr>
          <p:nvPr>
            <p:ph type="body" sz="quarter" idx="12"/>
          </p:nvPr>
        </p:nvSpPr>
        <p:spPr>
          <a:xfrm>
            <a:off x="457200" y="2514600"/>
            <a:ext cx="7886700" cy="4038600"/>
          </a:xfrm>
          <a:prstGeom prst="rect">
            <a:avLst/>
          </a:prstGeom>
        </p:spPr>
        <p:txBody>
          <a:bodyPr numCol="2" spcCol="365760">
            <a:normAutofit/>
          </a:bodyPr>
          <a:lstStyle>
            <a:lvl1pPr marL="457200" indent="-342900">
              <a:buClr>
                <a:srgbClr val="EC821C"/>
              </a:buClr>
              <a:defRPr sz="2400">
                <a:solidFill>
                  <a:schemeClr val="tx1">
                    <a:lumMod val="75000"/>
                    <a:lumOff val="25000"/>
                  </a:schemeClr>
                </a:solidFill>
              </a:defRPr>
            </a:lvl1pPr>
            <a:lvl2pPr marL="640080" indent="-228600">
              <a:buClr>
                <a:srgbClr val="EC821C"/>
              </a:buClr>
              <a:buFont typeface="Calibri" panose="020F0502020204030204" pitchFamily="34" charset="0"/>
              <a:buChar char="−"/>
              <a:defRPr sz="2000">
                <a:solidFill>
                  <a:schemeClr val="tx1">
                    <a:lumMod val="75000"/>
                    <a:lumOff val="25000"/>
                  </a:schemeClr>
                </a:solidFill>
              </a:defRPr>
            </a:lvl2pPr>
            <a:lvl3pPr>
              <a:buClr>
                <a:srgbClr val="EC821C"/>
              </a:buClr>
              <a:defRPr sz="1800">
                <a:solidFill>
                  <a:schemeClr val="tx1">
                    <a:lumMod val="75000"/>
                    <a:lumOff val="25000"/>
                  </a:schemeClr>
                </a:solidFill>
              </a:defRPr>
            </a:lvl3pPr>
            <a:lvl4pPr marL="1280160" indent="-228600">
              <a:buClr>
                <a:srgbClr val="EC821C"/>
              </a:buClr>
              <a:buFont typeface="Arial" panose="020B0604020202020204" pitchFamily="34" charset="0"/>
              <a:buChar char="•"/>
              <a:defRPr sz="1600">
                <a:solidFill>
                  <a:schemeClr val="tx1">
                    <a:lumMod val="75000"/>
                    <a:lumOff val="25000"/>
                  </a:schemeClr>
                </a:solidFill>
              </a:defRPr>
            </a:lvl4pPr>
            <a:lvl5pPr marL="1554480" indent="-228600">
              <a:buClr>
                <a:srgbClr val="EC821C"/>
              </a:buClr>
              <a:buFont typeface="Calibri" panose="020F0502020204030204" pitchFamily="34" charset="0"/>
              <a:buChar char="−"/>
              <a:defRPr sz="14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1295400"/>
            <a:ext cx="7886700" cy="1219200"/>
          </a:xfrm>
          <a:prstGeom prst="rect">
            <a:avLst/>
          </a:prstGeom>
        </p:spPr>
        <p:txBody>
          <a:bodyPr>
            <a:normAutofit/>
          </a:bodyPr>
          <a:lstStyle>
            <a:lvl1pPr>
              <a:lnSpc>
                <a:spcPct val="90000"/>
              </a:lnSpc>
              <a:defRPr sz="4000">
                <a:solidFill>
                  <a:schemeClr val="tx1">
                    <a:lumMod val="75000"/>
                    <a:lumOff val="25000"/>
                  </a:schemeClr>
                </a:solidFill>
              </a:defRPr>
            </a:lvl1pPr>
          </a:lstStyle>
          <a:p>
            <a:r>
              <a:rPr lang="en-US" dirty="0" smtClean="0"/>
              <a:t>Click to edit Master title style</a:t>
            </a:r>
            <a:endParaRPr lang="en-US" dirty="0"/>
          </a:p>
        </p:txBody>
      </p:sp>
      <p:sp>
        <p:nvSpPr>
          <p:cNvPr id="4" name="Slide Number Placeholder 3"/>
          <p:cNvSpPr>
            <a:spLocks noGrp="1"/>
          </p:cNvSpPr>
          <p:nvPr>
            <p:ph type="sldNum" sz="quarter" idx="13"/>
          </p:nvPr>
        </p:nvSpPr>
        <p:spPr>
          <a:xfrm>
            <a:off x="8305800" y="6477000"/>
            <a:ext cx="609600" cy="243840"/>
          </a:xfrm>
          <a:prstGeom prst="bracketPair">
            <a:avLst>
              <a:gd name="adj" fmla="val 18711"/>
            </a:avLst>
          </a:prstGeom>
        </p:spPr>
        <p:txBody>
          <a:bodyPr/>
          <a:lstStyle/>
          <a:p>
            <a:fld id="{47C198E2-3EBB-4273-84A1-D23D84FB3518}" type="slidenum">
              <a:rPr lang="en-US" smtClean="0"/>
              <a:pPr/>
              <a:t>‹#›</a:t>
            </a:fld>
            <a:endParaRPr lang="en-US" dirty="0"/>
          </a:p>
        </p:txBody>
      </p:sp>
    </p:spTree>
    <p:extLst>
      <p:ext uri="{BB962C8B-B14F-4D97-AF65-F5344CB8AC3E}">
        <p14:creationId xmlns:p14="http://schemas.microsoft.com/office/powerpoint/2010/main" val="361682643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normAutofit/>
          </a:bodyPr>
          <a:lstStyle>
            <a:lvl1pPr>
              <a:defRPr sz="2850" spc="225"/>
            </a:lvl1pPr>
          </a:lstStyle>
          <a:p>
            <a:r>
              <a:rPr lang="en-US" dirty="0" smtClean="0"/>
              <a:t>CLICK TO EDIT MASTER TITLE STYLE</a:t>
            </a:r>
            <a:endParaRPr lang="en-US" dirty="0"/>
          </a:p>
        </p:txBody>
      </p:sp>
      <p:sp>
        <p:nvSpPr>
          <p:cNvPr id="3" name="Content Placeholder 2"/>
          <p:cNvSpPr>
            <a:spLocks noGrp="1"/>
          </p:cNvSpPr>
          <p:nvPr>
            <p:ph idx="1"/>
          </p:nvPr>
        </p:nvSpPr>
        <p:spPr>
          <a:xfrm>
            <a:off x="457200" y="1600202"/>
            <a:ext cx="8229600" cy="452596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2"/>
            <a:ext cx="2133600" cy="365125"/>
          </a:xfrm>
          <a:prstGeom prst="rect">
            <a:avLst/>
          </a:prstGeom>
        </p:spPr>
        <p:txBody>
          <a:bodyPr/>
          <a:lstStyle/>
          <a:p>
            <a:fld id="{064F383E-3430-4039-8248-1B1C0B93D6A2}" type="datetimeFigureOut">
              <a:rPr lang="en-US" smtClean="0"/>
              <a:t>1/26/2015</a:t>
            </a:fld>
            <a:endParaRPr lang="en-US"/>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2"/>
            <a:ext cx="2133600" cy="365125"/>
          </a:xfrm>
          <a:prstGeom prst="rect">
            <a:avLst/>
          </a:prstGeom>
        </p:spPr>
        <p:txBody>
          <a:bodyPr/>
          <a:lstStyle/>
          <a:p>
            <a:fld id="{F26510DA-C5FE-4B22-B0ED-79532A8CD27D}" type="slidenum">
              <a:rPr lang="en-US" smtClean="0"/>
              <a:t>‹#›</a:t>
            </a:fld>
            <a:endParaRPr lang="en-US"/>
          </a:p>
        </p:txBody>
      </p:sp>
    </p:spTree>
    <p:extLst>
      <p:ext uri="{BB962C8B-B14F-4D97-AF65-F5344CB8AC3E}">
        <p14:creationId xmlns:p14="http://schemas.microsoft.com/office/powerpoint/2010/main" val="23664082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33400" y="838200"/>
            <a:ext cx="6858000" cy="1219200"/>
          </a:xfrm>
        </p:spPr>
        <p:txBody>
          <a:bodyPr>
            <a:normAutofit/>
          </a:bodyPr>
          <a:lstStyle>
            <a:lvl1pPr marL="0" indent="0" algn="l">
              <a:buNone/>
              <a:defRPr sz="4400" baseline="0">
                <a:solidFill>
                  <a:schemeClr val="tx1"/>
                </a:solidFill>
                <a:latin typeface="Gill Sans"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For charts use this style </a:t>
            </a:r>
            <a:endParaRPr lang="en-US" dirty="0"/>
          </a:p>
        </p:txBody>
      </p:sp>
    </p:spTree>
    <p:extLst>
      <p:ext uri="{BB962C8B-B14F-4D97-AF65-F5344CB8AC3E}">
        <p14:creationId xmlns:p14="http://schemas.microsoft.com/office/powerpoint/2010/main" val="4065446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219200"/>
            <a:ext cx="8229600" cy="1143000"/>
          </a:xfrm>
        </p:spPr>
        <p:txBody>
          <a:bodyPr/>
          <a:lstStyle>
            <a:lvl1pPr algn="l">
              <a:defRPr/>
            </a:lvl1pPr>
          </a:lstStyle>
          <a:p>
            <a:r>
              <a:rPr lang="en-US" dirty="0" smtClean="0"/>
              <a:t>Insert picture</a:t>
            </a:r>
            <a:endParaRPr lang="en-US" dirty="0"/>
          </a:p>
        </p:txBody>
      </p:sp>
      <p:pic>
        <p:nvPicPr>
          <p:cNvPr id="3"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99782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1120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address">
    <p:spTree>
      <p:nvGrpSpPr>
        <p:cNvPr id="1" name=""/>
        <p:cNvGrpSpPr/>
        <p:nvPr/>
      </p:nvGrpSpPr>
      <p:grpSpPr>
        <a:xfrm>
          <a:off x="0" y="0"/>
          <a:ext cx="0" cy="0"/>
          <a:chOff x="0" y="0"/>
          <a:chExt cx="0" cy="0"/>
        </a:xfrm>
      </p:grpSpPr>
      <p:sp>
        <p:nvSpPr>
          <p:cNvPr id="15" name="TextBox 14"/>
          <p:cNvSpPr txBox="1"/>
          <p:nvPr userDrawn="1"/>
        </p:nvSpPr>
        <p:spPr>
          <a:xfrm>
            <a:off x="0" y="3048000"/>
            <a:ext cx="9144000" cy="1138773"/>
          </a:xfrm>
          <a:prstGeom prst="rect">
            <a:avLst/>
          </a:prstGeom>
          <a:noFill/>
        </p:spPr>
        <p:txBody>
          <a:bodyPr wrap="square" rtlCol="0">
            <a:spAutoFit/>
          </a:bodyPr>
          <a:lstStyle/>
          <a:p>
            <a:pPr algn="ctr"/>
            <a:r>
              <a:rPr lang="en-US" sz="2400" i="1" dirty="0" smtClean="0">
                <a:solidFill>
                  <a:srgbClr val="156734"/>
                </a:solidFill>
              </a:rPr>
              <a:t>Africa Research in Sustainable Intensification for the Next Generation</a:t>
            </a:r>
          </a:p>
          <a:p>
            <a:pPr algn="ctr"/>
            <a:r>
              <a:rPr lang="en-US" sz="4400" dirty="0" smtClean="0">
                <a:solidFill>
                  <a:srgbClr val="156734"/>
                </a:solidFill>
              </a:rPr>
              <a:t>africa-rising.net</a:t>
            </a:r>
            <a:endParaRPr lang="en-US" sz="4400" b="1" i="1" dirty="0">
              <a:solidFill>
                <a:srgbClr val="156734"/>
              </a:solidFill>
            </a:endParaRPr>
          </a:p>
        </p:txBody>
      </p:sp>
      <p:grpSp>
        <p:nvGrpSpPr>
          <p:cNvPr id="2" name="Group 1"/>
          <p:cNvGrpSpPr/>
          <p:nvPr userDrawn="1"/>
        </p:nvGrpSpPr>
        <p:grpSpPr>
          <a:xfrm>
            <a:off x="1182636" y="5486400"/>
            <a:ext cx="7086600" cy="857635"/>
            <a:chOff x="1451698" y="5798343"/>
            <a:chExt cx="5863502" cy="709613"/>
          </a:xfrm>
        </p:grpSpPr>
        <p:pic>
          <p:nvPicPr>
            <p:cNvPr id="7"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451698" y="5798343"/>
              <a:ext cx="709613" cy="709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12" descr="P:\logos\i\ifpri\IFPRI_Logo_Standard.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094392" y="5798343"/>
              <a:ext cx="391511" cy="7096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P:\logos\i\iita\IITA_regular-sienna_with slogan (2).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191983" y="5867400"/>
              <a:ext cx="1123217" cy="56435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p:cNvGrpSpPr>
            <a:grpSpLocks/>
          </p:cNvGrpSpPr>
          <p:nvPr userDrawn="1"/>
        </p:nvGrpSpPr>
        <p:grpSpPr bwMode="auto">
          <a:xfrm>
            <a:off x="1188668" y="6543671"/>
            <a:ext cx="7686540" cy="230832"/>
            <a:chOff x="1066800" y="6543986"/>
            <a:chExt cx="7305540" cy="229893"/>
          </a:xfrm>
        </p:grpSpPr>
        <p:sp>
          <p:nvSpPr>
            <p:cNvPr id="11" name="TextBox 6"/>
            <p:cNvSpPr txBox="1">
              <a:spLocks noChangeArrowheads="1"/>
            </p:cNvSpPr>
            <p:nvPr/>
          </p:nvSpPr>
          <p:spPr bwMode="auto">
            <a:xfrm>
              <a:off x="1676400" y="6543986"/>
              <a:ext cx="6695940" cy="229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auto" hangingPunct="1">
                <a:spcBef>
                  <a:spcPts val="0"/>
                </a:spcBef>
                <a:spcAft>
                  <a:spcPts val="0"/>
                </a:spcAft>
                <a:buClr>
                  <a:srgbClr val="5F0500"/>
                </a:buClr>
                <a:defRPr/>
              </a:pPr>
              <a:r>
                <a:rPr lang="en-US" sz="900" i="1" dirty="0" smtClean="0">
                  <a:latin typeface="+mj-lt"/>
                </a:rPr>
                <a:t>The presentation has a Creative Commons </a:t>
              </a:r>
              <a:r>
                <a:rPr lang="en-US" sz="900" i="1" dirty="0" err="1" smtClean="0">
                  <a:latin typeface="+mj-lt"/>
                </a:rPr>
                <a:t>licence</a:t>
              </a:r>
              <a:r>
                <a:rPr lang="en-US" sz="900" i="1" dirty="0" smtClean="0">
                  <a:latin typeface="+mj-lt"/>
                </a:rPr>
                <a:t>. You are free to re-use or distribute this work, provided credit is given to ILRI.</a:t>
              </a:r>
              <a:endParaRPr lang="en-US" sz="900" dirty="0" smtClean="0">
                <a:latin typeface="+mj-lt"/>
              </a:endParaRPr>
            </a:p>
          </p:txBody>
        </p:sp>
        <p:pic>
          <p:nvPicPr>
            <p:cNvPr id="12" name="Picture 11" descr="P:\Pictures&amp;Resources\Icons\by-nc-sa.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66800" y="6554505"/>
              <a:ext cx="598485" cy="209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 name="Picture 12"/>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address">
    <p:spTree>
      <p:nvGrpSpPr>
        <p:cNvPr id="1" name=""/>
        <p:cNvGrpSpPr/>
        <p:nvPr/>
      </p:nvGrpSpPr>
      <p:grpSpPr>
        <a:xfrm>
          <a:off x="0" y="0"/>
          <a:ext cx="0" cy="0"/>
          <a:chOff x="0" y="0"/>
          <a:chExt cx="0" cy="0"/>
        </a:xfrm>
      </p:grpSpPr>
      <p:sp>
        <p:nvSpPr>
          <p:cNvPr id="15" name="TextBox 14"/>
          <p:cNvSpPr txBox="1"/>
          <p:nvPr userDrawn="1"/>
        </p:nvSpPr>
        <p:spPr>
          <a:xfrm>
            <a:off x="0" y="3048000"/>
            <a:ext cx="9144000" cy="1138773"/>
          </a:xfrm>
          <a:prstGeom prst="rect">
            <a:avLst/>
          </a:prstGeom>
          <a:noFill/>
        </p:spPr>
        <p:txBody>
          <a:bodyPr wrap="square" rtlCol="0">
            <a:spAutoFit/>
          </a:bodyPr>
          <a:lstStyle/>
          <a:p>
            <a:pPr algn="ctr"/>
            <a:r>
              <a:rPr lang="en-US" sz="2400" i="1" dirty="0" smtClean="0">
                <a:solidFill>
                  <a:srgbClr val="156734"/>
                </a:solidFill>
              </a:rPr>
              <a:t>Africa Research in Sustainable Intensification for the Next Generation</a:t>
            </a:r>
          </a:p>
          <a:p>
            <a:pPr algn="ctr"/>
            <a:r>
              <a:rPr lang="en-US" sz="4400" dirty="0" smtClean="0">
                <a:solidFill>
                  <a:srgbClr val="156734"/>
                </a:solidFill>
              </a:rPr>
              <a:t>africa-rising.net</a:t>
            </a:r>
            <a:endParaRPr lang="en-US" sz="4400" b="1" i="1" dirty="0">
              <a:solidFill>
                <a:srgbClr val="156734"/>
              </a:solidFill>
            </a:endParaRPr>
          </a:p>
        </p:txBody>
      </p:sp>
      <p:grpSp>
        <p:nvGrpSpPr>
          <p:cNvPr id="2" name="Group 1"/>
          <p:cNvGrpSpPr/>
          <p:nvPr userDrawn="1"/>
        </p:nvGrpSpPr>
        <p:grpSpPr>
          <a:xfrm>
            <a:off x="1182636" y="5486400"/>
            <a:ext cx="7086600" cy="857635"/>
            <a:chOff x="1451698" y="5798343"/>
            <a:chExt cx="5863502" cy="709613"/>
          </a:xfrm>
        </p:grpSpPr>
        <p:pic>
          <p:nvPicPr>
            <p:cNvPr id="7"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451698" y="5798343"/>
              <a:ext cx="709613" cy="709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12" descr="P:\logos\i\ifpri\IFPRI_Logo_Standard.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094392" y="5798343"/>
              <a:ext cx="391511" cy="7096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P:\logos\i\iita\IITA_regular-sienna_with slogan (2).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191983" y="5867400"/>
              <a:ext cx="1123217" cy="56435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p:cNvGrpSpPr>
            <a:grpSpLocks/>
          </p:cNvGrpSpPr>
          <p:nvPr userDrawn="1"/>
        </p:nvGrpSpPr>
        <p:grpSpPr bwMode="auto">
          <a:xfrm>
            <a:off x="1188668" y="6543671"/>
            <a:ext cx="7686540" cy="230832"/>
            <a:chOff x="1066800" y="6543986"/>
            <a:chExt cx="7305540" cy="229893"/>
          </a:xfrm>
        </p:grpSpPr>
        <p:sp>
          <p:nvSpPr>
            <p:cNvPr id="11" name="TextBox 6"/>
            <p:cNvSpPr txBox="1">
              <a:spLocks noChangeArrowheads="1"/>
            </p:cNvSpPr>
            <p:nvPr/>
          </p:nvSpPr>
          <p:spPr bwMode="auto">
            <a:xfrm>
              <a:off x="1676400" y="6543986"/>
              <a:ext cx="6695940" cy="229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auto" hangingPunct="1">
                <a:spcBef>
                  <a:spcPts val="0"/>
                </a:spcBef>
                <a:spcAft>
                  <a:spcPts val="0"/>
                </a:spcAft>
                <a:buClr>
                  <a:srgbClr val="5F0500"/>
                </a:buClr>
                <a:defRPr/>
              </a:pPr>
              <a:r>
                <a:rPr lang="en-US" sz="900" i="1" dirty="0" smtClean="0">
                  <a:latin typeface="+mj-lt"/>
                </a:rPr>
                <a:t>The presentation has a Creative Commons </a:t>
              </a:r>
              <a:r>
                <a:rPr lang="en-US" sz="900" i="1" dirty="0" err="1" smtClean="0">
                  <a:latin typeface="+mj-lt"/>
                </a:rPr>
                <a:t>licence</a:t>
              </a:r>
              <a:r>
                <a:rPr lang="en-US" sz="900" i="1" dirty="0" smtClean="0">
                  <a:latin typeface="+mj-lt"/>
                </a:rPr>
                <a:t>. You are free to re-use or distribute this work, provided credit is given to ILRI.</a:t>
              </a:r>
              <a:endParaRPr lang="en-US" sz="900" dirty="0" smtClean="0">
                <a:latin typeface="+mj-lt"/>
              </a:endParaRPr>
            </a:p>
          </p:txBody>
        </p:sp>
        <p:pic>
          <p:nvPicPr>
            <p:cNvPr id="12" name="Picture 11" descr="P:\Pictures&amp;Resources\Icons\by-nc-sa.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66800" y="6554505"/>
              <a:ext cx="598485" cy="209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 name="Picture 12"/>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394721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9" name="Text Placeholder 8"/>
          <p:cNvSpPr>
            <a:spLocks noGrp="1"/>
          </p:cNvSpPr>
          <p:nvPr>
            <p:ph type="body" sz="quarter" idx="12" hasCustomPrompt="1"/>
          </p:nvPr>
        </p:nvSpPr>
        <p:spPr>
          <a:xfrm>
            <a:off x="533400" y="1676400"/>
            <a:ext cx="7772400" cy="838200"/>
          </a:xfrm>
          <a:prstGeom prst="rect">
            <a:avLst/>
          </a:prstGeom>
        </p:spPr>
        <p:txBody>
          <a:bodyPr/>
          <a:lstStyle>
            <a:lvl1pPr marL="114300" indent="0">
              <a:buClr>
                <a:srgbClr val="712123"/>
              </a:buClr>
              <a:buNone/>
              <a:defRPr sz="4400">
                <a:latin typeface="Gill Sans" pitchFamily="34" charset="0"/>
              </a:defRPr>
            </a:lvl1pPr>
            <a:lvl2pPr>
              <a:buClr>
                <a:srgbClr val="712123"/>
              </a:buClr>
              <a:defRPr sz="2800"/>
            </a:lvl2pPr>
            <a:lvl3pPr>
              <a:buClr>
                <a:srgbClr val="712123"/>
              </a:buClr>
              <a:defRPr sz="2400"/>
            </a:lvl3pPr>
            <a:lvl4pPr>
              <a:buClr>
                <a:srgbClr val="712123"/>
              </a:buClr>
              <a:defRPr sz="2000"/>
            </a:lvl4pPr>
            <a:lvl5pPr>
              <a:buClr>
                <a:srgbClr val="712123"/>
              </a:buClr>
              <a:defRPr sz="1800"/>
            </a:lvl5pPr>
          </a:lstStyle>
          <a:p>
            <a:pPr lvl="0"/>
            <a:r>
              <a:rPr lang="en-US" dirty="0" smtClean="0"/>
              <a:t>Title</a:t>
            </a:r>
            <a:endParaRPr lang="en-US" dirty="0"/>
          </a:p>
        </p:txBody>
      </p:sp>
      <p:pic>
        <p:nvPicPr>
          <p:cNvPr id="4"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418629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raph">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1600200"/>
            <a:ext cx="7620000" cy="685800"/>
          </a:xfrm>
          <a:prstGeom prst="rect">
            <a:avLst/>
          </a:prstGeom>
        </p:spPr>
        <p:txBody>
          <a:bodyPr/>
          <a:lstStyle>
            <a:lvl1pPr>
              <a:defRPr>
                <a:latin typeface="Gill Sans" pitchFamily="34" charset="0"/>
              </a:defRPr>
            </a:lvl1pPr>
          </a:lstStyle>
          <a:p>
            <a:r>
              <a:rPr lang="en-US" dirty="0" smtClean="0"/>
              <a:t>For graphs</a:t>
            </a:r>
            <a:endParaRPr lang="en-US" dirty="0"/>
          </a:p>
        </p:txBody>
      </p:sp>
      <p:sp>
        <p:nvSpPr>
          <p:cNvPr id="5" name="Chart Placeholder 4"/>
          <p:cNvSpPr>
            <a:spLocks noGrp="1"/>
          </p:cNvSpPr>
          <p:nvPr>
            <p:ph type="chart" sz="quarter" idx="11" hasCustomPrompt="1"/>
          </p:nvPr>
        </p:nvSpPr>
        <p:spPr>
          <a:xfrm>
            <a:off x="533400" y="3352800"/>
            <a:ext cx="3733800" cy="2743200"/>
          </a:xfrm>
          <a:prstGeom prst="rect">
            <a:avLst/>
          </a:prstGeom>
          <a:blipFill>
            <a:blip r:embed="rId2" cstate="print"/>
            <a:stretch>
              <a:fillRect/>
            </a:stretch>
          </a:blipFill>
        </p:spPr>
        <p:txBody>
          <a:bodyPr/>
          <a:lstStyle>
            <a:lvl1pPr marL="114300" indent="0">
              <a:buNone/>
              <a:defRPr/>
            </a:lvl1pPr>
          </a:lstStyle>
          <a:p>
            <a:r>
              <a:rPr lang="en-US" dirty="0" smtClean="0"/>
              <a:t> </a:t>
            </a:r>
            <a:endParaRPr lang="en-US" dirty="0"/>
          </a:p>
        </p:txBody>
      </p:sp>
    </p:spTree>
    <p:extLst>
      <p:ext uri="{BB962C8B-B14F-4D97-AF65-F5344CB8AC3E}">
        <p14:creationId xmlns:p14="http://schemas.microsoft.com/office/powerpoint/2010/main" val="100370343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ab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295400"/>
            <a:ext cx="7620000" cy="609600"/>
          </a:xfrm>
          <a:prstGeom prst="rect">
            <a:avLst/>
          </a:prstGeom>
        </p:spPr>
        <p:txBody>
          <a:bodyPr/>
          <a:lstStyle>
            <a:lvl1pPr>
              <a:defRPr sz="4400" baseline="0">
                <a:latin typeface="Gill Sans" pitchFamily="34" charset="0"/>
              </a:defRPr>
            </a:lvl1pPr>
          </a:lstStyle>
          <a:p>
            <a:r>
              <a:rPr lang="en-US" dirty="0" smtClean="0"/>
              <a:t>For tables use this format</a:t>
            </a:r>
            <a:endParaRPr lang="en-US" dirty="0"/>
          </a:p>
        </p:txBody>
      </p:sp>
      <p:sp>
        <p:nvSpPr>
          <p:cNvPr id="5" name="Table Placeholder 4"/>
          <p:cNvSpPr>
            <a:spLocks noGrp="1"/>
          </p:cNvSpPr>
          <p:nvPr>
            <p:ph type="tbl" sz="quarter" idx="12"/>
          </p:nvPr>
        </p:nvSpPr>
        <p:spPr>
          <a:xfrm>
            <a:off x="457200" y="2667000"/>
            <a:ext cx="7620000" cy="3733800"/>
          </a:xfrm>
          <a:prstGeom prst="rect">
            <a:avLst/>
          </a:prstGeom>
        </p:spPr>
        <p:txBody>
          <a:bodyPr/>
          <a:lstStyle>
            <a:lvl1pPr marL="114300" indent="0">
              <a:buNone/>
              <a:defRPr/>
            </a:lvl1pPr>
          </a:lstStyle>
          <a:p>
            <a:r>
              <a:rPr lang="en-US" smtClean="0"/>
              <a:t>Click icon to add table</a:t>
            </a:r>
            <a:endParaRPr lang="en-US" dirty="0"/>
          </a:p>
        </p:txBody>
      </p:sp>
      <p:sp>
        <p:nvSpPr>
          <p:cNvPr id="6" name="Text Placeholder 9"/>
          <p:cNvSpPr>
            <a:spLocks noGrp="1"/>
          </p:cNvSpPr>
          <p:nvPr>
            <p:ph type="body" sz="quarter" idx="11" hasCustomPrompt="1"/>
          </p:nvPr>
        </p:nvSpPr>
        <p:spPr>
          <a:xfrm>
            <a:off x="76200" y="0"/>
            <a:ext cx="7620000" cy="1143000"/>
          </a:xfrm>
          <a:prstGeom prst="rect">
            <a:avLst/>
          </a:prstGeom>
        </p:spPr>
        <p:txBody>
          <a:bodyPr/>
          <a:lstStyle>
            <a:lvl1pPr marL="114300" indent="0" algn="l">
              <a:buNone/>
              <a:defRPr sz="4800">
                <a:solidFill>
                  <a:schemeClr val="bg1"/>
                </a:solidFill>
              </a:defRPr>
            </a:lvl1pPr>
          </a:lstStyle>
          <a:p>
            <a:pPr lvl="0"/>
            <a:r>
              <a:rPr lang="en-US" dirty="0" smtClean="0"/>
              <a:t>Title</a:t>
            </a:r>
            <a:endParaRPr lang="en-US" dirty="0"/>
          </a:p>
        </p:txBody>
      </p:sp>
    </p:spTree>
    <p:extLst>
      <p:ext uri="{BB962C8B-B14F-4D97-AF65-F5344CB8AC3E}">
        <p14:creationId xmlns:p14="http://schemas.microsoft.com/office/powerpoint/2010/main" val="4546620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ab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295400"/>
            <a:ext cx="7620000" cy="609600"/>
          </a:xfrm>
          <a:prstGeom prst="rect">
            <a:avLst/>
          </a:prstGeom>
        </p:spPr>
        <p:txBody>
          <a:bodyPr/>
          <a:lstStyle>
            <a:lvl1pPr>
              <a:defRPr baseline="0"/>
            </a:lvl1pPr>
          </a:lstStyle>
          <a:p>
            <a:r>
              <a:rPr lang="en-US" dirty="0" smtClean="0"/>
              <a:t>For tables use this format</a:t>
            </a:r>
            <a:endParaRPr lang="en-US" dirty="0"/>
          </a:p>
        </p:txBody>
      </p:sp>
      <p:sp>
        <p:nvSpPr>
          <p:cNvPr id="5" name="Table Placeholder 4"/>
          <p:cNvSpPr>
            <a:spLocks noGrp="1"/>
          </p:cNvSpPr>
          <p:nvPr>
            <p:ph type="tbl" sz="quarter" idx="12"/>
          </p:nvPr>
        </p:nvSpPr>
        <p:spPr>
          <a:xfrm>
            <a:off x="457200" y="2667000"/>
            <a:ext cx="7620000" cy="3733800"/>
          </a:xfrm>
          <a:prstGeom prst="rect">
            <a:avLst/>
          </a:prstGeom>
        </p:spPr>
        <p:txBody>
          <a:bodyPr/>
          <a:lstStyle>
            <a:lvl1pPr marL="114300" indent="0">
              <a:buNone/>
              <a:defRPr/>
            </a:lvl1pPr>
          </a:lstStyle>
          <a:p>
            <a:r>
              <a:rPr lang="en-US" smtClean="0"/>
              <a:t>Click icon to add table</a:t>
            </a:r>
            <a:endParaRPr lang="en-US" dirty="0"/>
          </a:p>
        </p:txBody>
      </p:sp>
      <p:sp>
        <p:nvSpPr>
          <p:cNvPr id="6" name="Text Placeholder 9"/>
          <p:cNvSpPr>
            <a:spLocks noGrp="1"/>
          </p:cNvSpPr>
          <p:nvPr>
            <p:ph type="body" sz="quarter" idx="11" hasCustomPrompt="1"/>
          </p:nvPr>
        </p:nvSpPr>
        <p:spPr>
          <a:xfrm>
            <a:off x="76200" y="0"/>
            <a:ext cx="7620000" cy="1143000"/>
          </a:xfrm>
          <a:prstGeom prst="rect">
            <a:avLst/>
          </a:prstGeom>
        </p:spPr>
        <p:txBody>
          <a:bodyPr/>
          <a:lstStyle>
            <a:lvl1pPr marL="114300" indent="0" algn="l">
              <a:buNone/>
              <a:defRPr sz="4800">
                <a:solidFill>
                  <a:schemeClr val="bg1"/>
                </a:solidFill>
              </a:defRPr>
            </a:lvl1pPr>
          </a:lstStyle>
          <a:p>
            <a:pPr lvl="0"/>
            <a:r>
              <a:rPr lang="en-US" dirty="0" smtClean="0"/>
              <a:t>Title</a:t>
            </a:r>
            <a:endParaRPr lang="en-US" dirty="0"/>
          </a:p>
        </p:txBody>
      </p:sp>
    </p:spTree>
    <p:extLst>
      <p:ext uri="{BB962C8B-B14F-4D97-AF65-F5344CB8AC3E}">
        <p14:creationId xmlns:p14="http://schemas.microsoft.com/office/powerpoint/2010/main" val="149764855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2" name="Title 1"/>
          <p:cNvSpPr>
            <a:spLocks noGrp="1"/>
          </p:cNvSpPr>
          <p:nvPr>
            <p:ph type="title"/>
          </p:nvPr>
        </p:nvSpPr>
        <p:spPr>
          <a:xfrm>
            <a:off x="1181100" y="2179637"/>
            <a:ext cx="6781800" cy="1325563"/>
          </a:xfrm>
          <a:prstGeom prst="rect">
            <a:avLst/>
          </a:prstGeom>
        </p:spPr>
        <p:txBody>
          <a:bodyPr/>
          <a:lstStyle>
            <a:lvl1pPr algn="ctr">
              <a:lnSpc>
                <a:spcPct val="90000"/>
              </a:lnSpc>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a:xfrm>
            <a:off x="8305800" y="6477000"/>
            <a:ext cx="609600" cy="243840"/>
          </a:xfrm>
          <a:prstGeom prst="bracketPair">
            <a:avLst>
              <a:gd name="adj" fmla="val 18711"/>
            </a:avLst>
          </a:prstGeom>
        </p:spPr>
        <p:txBody>
          <a:bodyPr/>
          <a:lstStyle/>
          <a:p>
            <a:fld id="{47C198E2-3EBB-4273-84A1-D23D84FB3518}" type="slidenum">
              <a:rPr lang="en-US" smtClean="0"/>
              <a:pPr/>
              <a:t>‹#›</a:t>
            </a:fld>
            <a:endParaRPr lang="en-US" dirty="0"/>
          </a:p>
        </p:txBody>
      </p:sp>
      <p:sp>
        <p:nvSpPr>
          <p:cNvPr id="5" name="Text Placeholder 4"/>
          <p:cNvSpPr>
            <a:spLocks noGrp="1"/>
          </p:cNvSpPr>
          <p:nvPr>
            <p:ph type="body" sz="quarter" idx="11"/>
          </p:nvPr>
        </p:nvSpPr>
        <p:spPr>
          <a:xfrm>
            <a:off x="1181100" y="3657600"/>
            <a:ext cx="6781800" cy="1600200"/>
          </a:xfrm>
          <a:prstGeom prst="rect">
            <a:avLst/>
          </a:prstGeom>
        </p:spPr>
        <p:txBody>
          <a:bodyPr/>
          <a:lstStyle>
            <a:lvl1pPr marL="114300" indent="0" algn="ctr">
              <a:buFontTx/>
              <a:buNone/>
              <a:defRPr>
                <a:solidFill>
                  <a:schemeClr val="tx1">
                    <a:lumMod val="75000"/>
                    <a:lumOff val="25000"/>
                  </a:schemeClr>
                </a:solidFill>
              </a:defRPr>
            </a:lvl1pPr>
            <a:lvl2pPr marL="411480" indent="0">
              <a:buFontTx/>
              <a:buNone/>
              <a:defRPr/>
            </a:lvl2pPr>
            <a:lvl3pPr marL="777240" indent="0">
              <a:buFontTx/>
              <a:buNone/>
              <a:defRPr/>
            </a:lvl3pPr>
            <a:lvl4pPr marL="1051560" indent="0">
              <a:buFontTx/>
              <a:buNone/>
              <a:defRPr/>
            </a:lvl4pPr>
            <a:lvl5pPr marL="1325880" indent="0">
              <a:buFontTx/>
              <a:buNone/>
              <a:defRPr/>
            </a:lvl5pPr>
          </a:lstStyle>
          <a:p>
            <a:pPr lvl="0"/>
            <a:r>
              <a:rPr lang="en-US" dirty="0" smtClean="0"/>
              <a:t>Click to edit Master text styles</a:t>
            </a:r>
          </a:p>
        </p:txBody>
      </p:sp>
      <p:cxnSp>
        <p:nvCxnSpPr>
          <p:cNvPr id="7" name="Straight Connector 6"/>
          <p:cNvCxnSpPr/>
          <p:nvPr userDrawn="1"/>
        </p:nvCxnSpPr>
        <p:spPr>
          <a:xfrm>
            <a:off x="1181100" y="3505200"/>
            <a:ext cx="6781800"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98416886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Picture righ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876801" y="1189037"/>
            <a:ext cx="4267200" cy="5668963"/>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w="57150">
            <a:solidFill>
              <a:srgbClr val="EC821C"/>
            </a:solidFill>
            <a:miter lim="800000"/>
          </a:ln>
        </p:spPr>
        <p:txBody>
          <a:bodyPr/>
          <a:lstStyle>
            <a:lvl1pPr>
              <a:defRPr lang="en-US" dirty="0">
                <a:solidFill>
                  <a:schemeClr val="bg1"/>
                </a:solidFill>
              </a:defRPr>
            </a:lvl1pPr>
          </a:lstStyle>
          <a:p>
            <a:pPr marL="114300" lvl="0" indent="0">
              <a:buFontTx/>
              <a:buNone/>
            </a:pPr>
            <a:r>
              <a:rPr lang="en-US" dirty="0" smtClean="0"/>
              <a:t>Click icon to add picture</a:t>
            </a:r>
            <a:endParaRPr lang="en-US" dirty="0"/>
          </a:p>
        </p:txBody>
      </p:sp>
      <p:sp>
        <p:nvSpPr>
          <p:cNvPr id="5" name="Text Placeholder 4"/>
          <p:cNvSpPr>
            <a:spLocks noGrp="1"/>
          </p:cNvSpPr>
          <p:nvPr>
            <p:ph type="body" sz="quarter" idx="11"/>
          </p:nvPr>
        </p:nvSpPr>
        <p:spPr>
          <a:xfrm>
            <a:off x="457200" y="2895600"/>
            <a:ext cx="4038600" cy="3810000"/>
          </a:xfrm>
          <a:prstGeom prst="rect">
            <a:avLst/>
          </a:prstGeom>
        </p:spPr>
        <p:txBody>
          <a:bodyPr>
            <a:normAutofit/>
          </a:bodyPr>
          <a:lstStyle>
            <a:lvl1pPr marL="228600" indent="-228600">
              <a:buClr>
                <a:srgbClr val="EC821C"/>
              </a:buClr>
              <a:defRPr>
                <a:solidFill>
                  <a:schemeClr val="tx1">
                    <a:lumMod val="75000"/>
                    <a:lumOff val="25000"/>
                  </a:schemeClr>
                </a:solidFill>
              </a:defRPr>
            </a:lvl1pPr>
            <a:lvl2pPr marL="640080" indent="-228600">
              <a:buClr>
                <a:srgbClr val="EC821C"/>
              </a:buClr>
              <a:buFont typeface="Calibri" panose="020F0502020204030204" pitchFamily="34" charset="0"/>
              <a:buChar char="−"/>
              <a:defRPr>
                <a:solidFill>
                  <a:schemeClr val="tx1">
                    <a:lumMod val="75000"/>
                    <a:lumOff val="25000"/>
                  </a:schemeClr>
                </a:solidFill>
              </a:defRPr>
            </a:lvl2pPr>
            <a:lvl3pPr>
              <a:buClr>
                <a:srgbClr val="EC821C"/>
              </a:buClr>
              <a:defRPr>
                <a:solidFill>
                  <a:schemeClr val="tx1">
                    <a:lumMod val="75000"/>
                    <a:lumOff val="25000"/>
                  </a:schemeClr>
                </a:solidFill>
              </a:defRPr>
            </a:lvl3pPr>
            <a:lvl4pPr marL="1280160" indent="-228600">
              <a:buClr>
                <a:srgbClr val="EC821C"/>
              </a:buClr>
              <a:buFont typeface="Arial" panose="020B0604020202020204" pitchFamily="34" charset="0"/>
              <a:buChar char="•"/>
              <a:defRPr>
                <a:solidFill>
                  <a:schemeClr val="tx1">
                    <a:lumMod val="75000"/>
                    <a:lumOff val="25000"/>
                  </a:schemeClr>
                </a:solidFill>
              </a:defRPr>
            </a:lvl4pPr>
            <a:lvl5pPr>
              <a:buClr>
                <a:srgbClr val="EC821C"/>
              </a:buClr>
              <a:defRPr>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a:xfrm>
            <a:off x="457200" y="6477000"/>
            <a:ext cx="609600" cy="243840"/>
          </a:xfrm>
          <a:prstGeom prst="bracketPair">
            <a:avLst>
              <a:gd name="adj" fmla="val 18711"/>
            </a:avLst>
          </a:prstGeom>
        </p:spPr>
        <p:txBody>
          <a:bodyPr/>
          <a:lstStyle>
            <a:lvl1pPr algn="l">
              <a:defRPr/>
            </a:lvl1pPr>
          </a:lstStyle>
          <a:p>
            <a:fld id="{47C198E2-3EBB-4273-84A1-D23D84FB3518}" type="slidenum">
              <a:rPr lang="en-US" smtClean="0"/>
              <a:pPr/>
              <a:t>‹#›</a:t>
            </a:fld>
            <a:endParaRPr lang="en-US" dirty="0"/>
          </a:p>
        </p:txBody>
      </p:sp>
      <p:sp>
        <p:nvSpPr>
          <p:cNvPr id="7" name="Title 1"/>
          <p:cNvSpPr>
            <a:spLocks noGrp="1"/>
          </p:cNvSpPr>
          <p:nvPr>
            <p:ph type="title"/>
          </p:nvPr>
        </p:nvSpPr>
        <p:spPr>
          <a:xfrm>
            <a:off x="457200" y="1371600"/>
            <a:ext cx="4038600" cy="1371600"/>
          </a:xfrm>
          <a:prstGeom prst="rect">
            <a:avLst/>
          </a:prstGeom>
        </p:spPr>
        <p:txBody>
          <a:bodyPr>
            <a:normAutofit/>
          </a:bodyPr>
          <a:lstStyle>
            <a:lvl1pPr>
              <a:lnSpc>
                <a:spcPct val="90000"/>
              </a:lnSpc>
              <a:defRPr sz="3200">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94519912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Picture lef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0" y="1676400"/>
            <a:ext cx="4267200" cy="5181600"/>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w="57150">
            <a:solidFill>
              <a:srgbClr val="EC821C"/>
            </a:solidFill>
            <a:miter lim="800000"/>
          </a:ln>
        </p:spPr>
        <p:txBody>
          <a:bodyPr/>
          <a:lstStyle>
            <a:lvl1pPr>
              <a:defRPr lang="en-US" dirty="0">
                <a:solidFill>
                  <a:schemeClr val="bg1"/>
                </a:solidFill>
              </a:defRPr>
            </a:lvl1pPr>
          </a:lstStyle>
          <a:p>
            <a:pPr marL="114300" lvl="0" indent="0">
              <a:buFontTx/>
              <a:buNone/>
            </a:pPr>
            <a:r>
              <a:rPr lang="en-US" dirty="0" smtClean="0"/>
              <a:t>Click icon to add picture</a:t>
            </a:r>
            <a:endParaRPr lang="en-US" dirty="0"/>
          </a:p>
        </p:txBody>
      </p:sp>
      <p:sp>
        <p:nvSpPr>
          <p:cNvPr id="6" name="Slide Number Placeholder 5"/>
          <p:cNvSpPr>
            <a:spLocks noGrp="1"/>
          </p:cNvSpPr>
          <p:nvPr>
            <p:ph type="sldNum" sz="quarter" idx="12"/>
          </p:nvPr>
        </p:nvSpPr>
        <p:spPr>
          <a:xfrm>
            <a:off x="8077200" y="6477000"/>
            <a:ext cx="609600" cy="243840"/>
          </a:xfrm>
          <a:prstGeom prst="bracketPair">
            <a:avLst>
              <a:gd name="adj" fmla="val 18711"/>
            </a:avLst>
          </a:prstGeom>
        </p:spPr>
        <p:txBody>
          <a:bodyPr/>
          <a:lstStyle>
            <a:lvl1pPr algn="r">
              <a:defRPr>
                <a:solidFill>
                  <a:srgbClr val="292929"/>
                </a:solidFill>
              </a:defRPr>
            </a:lvl1pPr>
          </a:lstStyle>
          <a:p>
            <a:fld id="{47C198E2-3EBB-4273-84A1-D23D84FB3518}" type="slidenum">
              <a:rPr lang="en-US" smtClean="0"/>
              <a:pPr/>
              <a:t>‹#›</a:t>
            </a:fld>
            <a:endParaRPr lang="en-US" dirty="0"/>
          </a:p>
        </p:txBody>
      </p:sp>
      <p:sp>
        <p:nvSpPr>
          <p:cNvPr id="8" name="Text Placeholder 4"/>
          <p:cNvSpPr>
            <a:spLocks noGrp="1"/>
          </p:cNvSpPr>
          <p:nvPr>
            <p:ph type="body" sz="quarter" idx="11"/>
          </p:nvPr>
        </p:nvSpPr>
        <p:spPr>
          <a:xfrm>
            <a:off x="4648200" y="2895600"/>
            <a:ext cx="4038600" cy="3810000"/>
          </a:xfrm>
          <a:prstGeom prst="rect">
            <a:avLst/>
          </a:prstGeom>
        </p:spPr>
        <p:txBody>
          <a:bodyPr>
            <a:normAutofit/>
          </a:bodyPr>
          <a:lstStyle>
            <a:lvl1pPr>
              <a:buClr>
                <a:srgbClr val="EC821C"/>
              </a:buClr>
              <a:defRPr>
                <a:solidFill>
                  <a:schemeClr val="tx1">
                    <a:lumMod val="75000"/>
                    <a:lumOff val="25000"/>
                  </a:schemeClr>
                </a:solidFill>
              </a:defRPr>
            </a:lvl1pPr>
            <a:lvl2pPr marL="640080" indent="-228600">
              <a:buClr>
                <a:srgbClr val="EC821C"/>
              </a:buClr>
              <a:buFont typeface="Calibri" panose="020F0502020204030204" pitchFamily="34" charset="0"/>
              <a:buChar char="−"/>
              <a:defRPr>
                <a:solidFill>
                  <a:schemeClr val="tx1">
                    <a:lumMod val="75000"/>
                    <a:lumOff val="25000"/>
                  </a:schemeClr>
                </a:solidFill>
              </a:defRPr>
            </a:lvl2pPr>
            <a:lvl3pPr>
              <a:buClr>
                <a:srgbClr val="EC821C"/>
              </a:buClr>
              <a:defRPr>
                <a:solidFill>
                  <a:schemeClr val="tx1">
                    <a:lumMod val="75000"/>
                    <a:lumOff val="25000"/>
                  </a:schemeClr>
                </a:solidFill>
              </a:defRPr>
            </a:lvl3pPr>
            <a:lvl4pPr marL="1280160" indent="-228600">
              <a:buClr>
                <a:srgbClr val="EC821C"/>
              </a:buClr>
              <a:buFont typeface="Arial" panose="020B0604020202020204" pitchFamily="34" charset="0"/>
              <a:buChar char="•"/>
              <a:defRPr>
                <a:solidFill>
                  <a:schemeClr val="tx1">
                    <a:lumMod val="75000"/>
                    <a:lumOff val="25000"/>
                  </a:schemeClr>
                </a:solidFill>
              </a:defRPr>
            </a:lvl4pPr>
            <a:lvl5pPr>
              <a:buClr>
                <a:srgbClr val="EC821C"/>
              </a:buClr>
              <a:defRPr>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1"/>
          <p:cNvSpPr>
            <a:spLocks noGrp="1"/>
          </p:cNvSpPr>
          <p:nvPr>
            <p:ph type="title"/>
          </p:nvPr>
        </p:nvSpPr>
        <p:spPr>
          <a:xfrm>
            <a:off x="4648200" y="1371600"/>
            <a:ext cx="4038600" cy="1371600"/>
          </a:xfrm>
          <a:prstGeom prst="rect">
            <a:avLst/>
          </a:prstGeom>
        </p:spPr>
        <p:txBody>
          <a:bodyPr>
            <a:normAutofit/>
          </a:bodyPr>
          <a:lstStyle>
            <a:lvl1pPr>
              <a:lnSpc>
                <a:spcPct val="90000"/>
              </a:lnSpc>
              <a:defRPr sz="3200">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28658127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Large Picture Right">
    <p:spTree>
      <p:nvGrpSpPr>
        <p:cNvPr id="1" name=""/>
        <p:cNvGrpSpPr/>
        <p:nvPr/>
      </p:nvGrpSpPr>
      <p:grpSpPr>
        <a:xfrm>
          <a:off x="0" y="0"/>
          <a:ext cx="0" cy="0"/>
          <a:chOff x="0" y="0"/>
          <a:chExt cx="0" cy="0"/>
        </a:xfrm>
      </p:grpSpPr>
      <p:sp>
        <p:nvSpPr>
          <p:cNvPr id="3" name="Picture Placeholder 2"/>
          <p:cNvSpPr>
            <a:spLocks noGrp="1"/>
          </p:cNvSpPr>
          <p:nvPr>
            <p:ph type="pic" sz="quarter" idx="14"/>
          </p:nvPr>
        </p:nvSpPr>
        <p:spPr>
          <a:xfrm>
            <a:off x="2743200" y="1295400"/>
            <a:ext cx="6172200" cy="5425440"/>
          </a:xfrm>
          <a:prstGeom prst="rect">
            <a:avLst/>
          </a:prstGeom>
          <a:effectLst>
            <a:outerShdw blurRad="50800" dist="38100" dir="2700000" algn="tl" rotWithShape="0">
              <a:prstClr val="black">
                <a:alpha val="40000"/>
              </a:prstClr>
            </a:outerShdw>
          </a:effectLst>
        </p:spPr>
        <p:txBody>
          <a:bodyPr/>
          <a:lstStyle>
            <a:lvl1pPr>
              <a:buClr>
                <a:srgbClr val="EC821C"/>
              </a:buClr>
              <a:defRPr/>
            </a:lvl1pPr>
          </a:lstStyle>
          <a:p>
            <a:endParaRPr lang="en-US" dirty="0"/>
          </a:p>
        </p:txBody>
      </p:sp>
      <p:sp>
        <p:nvSpPr>
          <p:cNvPr id="4" name="Slide Number Placeholder 3"/>
          <p:cNvSpPr>
            <a:spLocks noGrp="1"/>
          </p:cNvSpPr>
          <p:nvPr>
            <p:ph type="sldNum" sz="quarter" idx="13"/>
          </p:nvPr>
        </p:nvSpPr>
        <p:spPr>
          <a:xfrm>
            <a:off x="228600" y="6477000"/>
            <a:ext cx="609600" cy="243840"/>
          </a:xfrm>
          <a:prstGeom prst="bracketPair">
            <a:avLst>
              <a:gd name="adj" fmla="val 18711"/>
            </a:avLst>
          </a:prstGeom>
        </p:spPr>
        <p:txBody>
          <a:bodyPr/>
          <a:lstStyle>
            <a:lvl1pPr algn="l">
              <a:defRPr>
                <a:solidFill>
                  <a:schemeClr val="tx1">
                    <a:lumMod val="75000"/>
                    <a:lumOff val="25000"/>
                  </a:schemeClr>
                </a:solidFill>
              </a:defRPr>
            </a:lvl1pPr>
          </a:lstStyle>
          <a:p>
            <a:fld id="{47C198E2-3EBB-4273-84A1-D23D84FB3518}" type="slidenum">
              <a:rPr lang="en-US" smtClean="0"/>
              <a:pPr/>
              <a:t>‹#›</a:t>
            </a:fld>
            <a:endParaRPr lang="en-US" dirty="0"/>
          </a:p>
        </p:txBody>
      </p:sp>
      <p:sp>
        <p:nvSpPr>
          <p:cNvPr id="8" name="Title 1"/>
          <p:cNvSpPr>
            <a:spLocks noGrp="1"/>
          </p:cNvSpPr>
          <p:nvPr>
            <p:ph type="title"/>
          </p:nvPr>
        </p:nvSpPr>
        <p:spPr>
          <a:xfrm>
            <a:off x="228600" y="1295400"/>
            <a:ext cx="2286000" cy="1905000"/>
          </a:xfrm>
          <a:prstGeom prst="rect">
            <a:avLst/>
          </a:prstGeom>
        </p:spPr>
        <p:txBody>
          <a:bodyPr anchor="b">
            <a:normAutofit/>
          </a:bodyPr>
          <a:lstStyle>
            <a:lvl1pPr>
              <a:lnSpc>
                <a:spcPct val="90000"/>
              </a:lnSpc>
              <a:defRPr sz="2800">
                <a:solidFill>
                  <a:schemeClr val="tx1">
                    <a:lumMod val="75000"/>
                    <a:lumOff val="25000"/>
                  </a:schemeClr>
                </a:solidFill>
              </a:defRPr>
            </a:lvl1pPr>
          </a:lstStyle>
          <a:p>
            <a:r>
              <a:rPr lang="en-US" dirty="0" smtClean="0"/>
              <a:t>Click to edit Master title style</a:t>
            </a:r>
            <a:endParaRPr lang="en-US" dirty="0"/>
          </a:p>
        </p:txBody>
      </p:sp>
      <p:sp>
        <p:nvSpPr>
          <p:cNvPr id="7" name="Text Placeholder 6"/>
          <p:cNvSpPr>
            <a:spLocks noGrp="1"/>
          </p:cNvSpPr>
          <p:nvPr>
            <p:ph type="body" sz="quarter" idx="15"/>
          </p:nvPr>
        </p:nvSpPr>
        <p:spPr>
          <a:xfrm>
            <a:off x="228600" y="3352800"/>
            <a:ext cx="2286000" cy="3368675"/>
          </a:xfrm>
          <a:prstGeom prst="rect">
            <a:avLst/>
          </a:prstGeom>
        </p:spPr>
        <p:txBody>
          <a:bodyPr/>
          <a:lstStyle>
            <a:lvl1pPr marL="6350" indent="0">
              <a:buClr>
                <a:srgbClr val="EC821C"/>
              </a:buClr>
              <a:buFontTx/>
              <a:buNone/>
              <a:defRPr sz="2000"/>
            </a:lvl1pPr>
            <a:lvl2pPr marL="166688" indent="0">
              <a:buClr>
                <a:srgbClr val="EC821C"/>
              </a:buClr>
              <a:buFontTx/>
              <a:buNone/>
              <a:defRPr sz="1800"/>
            </a:lvl2pPr>
            <a:lvl3pPr marL="339725" indent="0">
              <a:buClr>
                <a:srgbClr val="EC821C"/>
              </a:buClr>
              <a:buFontTx/>
              <a:buNone/>
              <a:defRPr sz="1600"/>
            </a:lvl3pPr>
            <a:lvl4pPr marL="623888" indent="0">
              <a:buClr>
                <a:srgbClr val="EC821C"/>
              </a:buClr>
              <a:buFontTx/>
              <a:buNone/>
              <a:defRPr sz="1400"/>
            </a:lvl4pPr>
            <a:lvl5pPr marL="868363" indent="0">
              <a:buClr>
                <a:srgbClr val="EC821C"/>
              </a:buClr>
              <a:buFontTx/>
              <a:buNone/>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1974270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2.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tint val="90000"/>
              </a:schemeClr>
            </a:gs>
            <a:gs pos="100000">
              <a:schemeClr val="bg1">
                <a:shade val="100000"/>
                <a:satMod val="115000"/>
              </a:schemeClr>
            </a:gs>
            <a:gs pos="100000">
              <a:schemeClr val="bg1">
                <a:shade val="70000"/>
                <a:satMod val="130000"/>
              </a:schemeClr>
            </a:gs>
          </a:gsLst>
          <a:path path="circle">
            <a:fillToRect l="20000" t="50000" r="100000" b="50000"/>
          </a:path>
          <a:tileRect/>
        </a:gra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61" r:id="rId1"/>
    <p:sldLayoutId id="2147483670" r:id="rId2"/>
    <p:sldLayoutId id="2147483667" r:id="rId3"/>
    <p:sldLayoutId id="2147483668" r:id="rId4"/>
    <p:sldLayoutId id="2147483673" r:id="rId5"/>
    <p:sldLayoutId id="2147483681" r:id="rId6"/>
    <p:sldLayoutId id="2147483682" r:id="rId7"/>
    <p:sldLayoutId id="2147483683" r:id="rId8"/>
    <p:sldLayoutId id="2147483684" r:id="rId9"/>
    <p:sldLayoutId id="2147483685" r:id="rId10"/>
    <p:sldLayoutId id="2147483686" r:id="rId11"/>
    <p:sldLayoutId id="2147483687" r:id="rId12"/>
  </p:sldLayoutIdLst>
  <p:timing>
    <p:tnLst>
      <p:par>
        <p:cTn id="1" dur="indefinite" restart="never" nodeType="tmRoot"/>
      </p:par>
    </p:tnLst>
  </p:timing>
  <p:txStyles>
    <p:titleStyle>
      <a:lvl1pPr algn="l" defTabSz="914400" rtl="0" eaLnBrk="1" latinLnBrk="0" hangingPunct="1">
        <a:spcBef>
          <a:spcPct val="0"/>
        </a:spcBef>
        <a:buNone/>
        <a:defRPr sz="4600" kern="1200" cap="none" spc="-100" baseline="0">
          <a:ln>
            <a:noFill/>
          </a:ln>
          <a:solidFill>
            <a:schemeClr val="tx2"/>
          </a:solidFill>
          <a:effectLst/>
          <a:latin typeface="+mn-lt"/>
          <a:ea typeface="+mj-ea"/>
          <a:cs typeface="+mj-cs"/>
        </a:defRPr>
      </a:lvl1pPr>
    </p:titleStyle>
    <p:bodyStyle>
      <a:lvl1pPr marL="342900" indent="-228600" algn="l" defTabSz="914400" rtl="0" eaLnBrk="1" latinLnBrk="0" hangingPunct="1">
        <a:spcBef>
          <a:spcPct val="20000"/>
        </a:spcBef>
        <a:buClr>
          <a:srgbClr val="156734"/>
        </a:buClr>
        <a:buFont typeface="Wingdings" pitchFamily="2" charset="2"/>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rgbClr val="156734"/>
        </a:buClr>
        <a:buFont typeface="Wingdings" pitchFamily="2" charset="2"/>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rgbClr val="156734"/>
        </a:buClr>
        <a:buFont typeface="Wingdings" pitchFamily="2" charset="2"/>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rgbClr val="156734"/>
        </a:buClr>
        <a:buFont typeface="Wingdings" pitchFamily="2" charset="2"/>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rgbClr val="156734"/>
        </a:buClr>
        <a:buFont typeface="Wingdings" pitchFamily="2" charset="2"/>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Insert picture</a:t>
            </a:r>
            <a:endParaRPr lang="en-US" dirty="0"/>
          </a:p>
        </p:txBody>
      </p:sp>
      <p:sp>
        <p:nvSpPr>
          <p:cNvPr id="3" name="Text Placeholder 2"/>
          <p:cNvSpPr>
            <a:spLocks noGrp="1"/>
          </p:cNvSpPr>
          <p:nvPr>
            <p:ph type="body" idx="1"/>
          </p:nvPr>
        </p:nvSpPr>
        <p:spPr>
          <a:xfrm>
            <a:off x="457200" y="1600201"/>
            <a:ext cx="5181600" cy="2971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36362905"/>
      </p:ext>
    </p:extLst>
  </p:cSld>
  <p:clrMap bg1="lt1" tx1="dk1" bg2="lt2" tx2="dk2" accent1="accent1" accent2="accent2" accent3="accent3" accent4="accent4" accent5="accent5" accent6="accent6" hlink="hlink" folHlink="folHlink"/>
  <p:sldLayoutIdLst>
    <p:sldLayoutId id="2147483675" r:id="rId1"/>
    <p:sldLayoutId id="2147483680" r:id="rId2"/>
    <p:sldLayoutId id="2147483676" r:id="rId3"/>
    <p:sldLayoutId id="2147483666" r:id="rId4"/>
    <p:sldLayoutId id="2147483679"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hyperlink" Target="http://dev.harvestchoice.org/africarising/" TargetMode="Externa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comments" Target="../comments/comment1.xm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apps.harvestchoice.org/mappr/" TargetMode="Externa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hyperlink" Target="http://dev.harvestchoice.org/africarising/downloads/AR-PMMT_User_Guide_v1_06242014.pdf" TargetMode="External"/><Relationship Id="rId2" Type="http://schemas.openxmlformats.org/officeDocument/2006/relationships/image" Target="../media/image42.jpeg"/><Relationship Id="rId1" Type="http://schemas.openxmlformats.org/officeDocument/2006/relationships/slideLayout" Target="../slideLayouts/slideLayout8.xml"/><Relationship Id="rId5" Type="http://schemas.openxmlformats.org/officeDocument/2006/relationships/image" Target="../media/image43.png"/><Relationship Id="rId4" Type="http://schemas.openxmlformats.org/officeDocument/2006/relationships/hyperlink" Target="https://vimeo.com/99056777"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cgspace.cgiar.org/handle/10568/16498" TargetMode="External"/><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hyperlink" Target="http://apps.harvestchoice.org/mappr/" TargetMode="External"/><Relationship Id="rId5" Type="http://schemas.openxmlformats.org/officeDocument/2006/relationships/hyperlink" Target="http://data.ilri.org/portal/" TargetMode="External"/><Relationship Id="rId4" Type="http://schemas.openxmlformats.org/officeDocument/2006/relationships/hyperlink" Target="http://www.agtrials.org/"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openxmlformats.org/officeDocument/2006/relationships/hyperlink" Target="http://dev.harvestchoice.org/mappr/" TargetMode="External"/><Relationship Id="rId3" Type="http://schemas.openxmlformats.org/officeDocument/2006/relationships/hyperlink" Target="http://public.tableausoftware.com/views/cell5m_a4nh_v2_ssa/CELL5M_A4NH?:embed=y&amp;:display_count=no" TargetMode="External"/><Relationship Id="rId7" Type="http://schemas.openxmlformats.org/officeDocument/2006/relationships/hyperlink" Target="http://apps.harvestchoice.org/mappr/" TargetMode="External"/><Relationship Id="rId2" Type="http://schemas.openxmlformats.org/officeDocument/2006/relationships/hyperlink" Target="http://public.tableausoftware.com/views/cell5m_a4nh_r1/Dashboard?:embed=y&amp;:display_count=no" TargetMode="External"/><Relationship Id="rId1" Type="http://schemas.openxmlformats.org/officeDocument/2006/relationships/slideLayout" Target="../slideLayouts/slideLayout12.xml"/><Relationship Id="rId6" Type="http://schemas.openxmlformats.org/officeDocument/2006/relationships/hyperlink" Target="http://public.tableausoftware.com/views/cell5m_a4nh_v1_gha/CELL5M_A4NH2?:embed=y&amp;:display_count=no#1" TargetMode="External"/><Relationship Id="rId5" Type="http://schemas.openxmlformats.org/officeDocument/2006/relationships/hyperlink" Target="http://public.tableausoftware.com/views/cell5m_a4nh_v1_gha/CELL5M_A4NH?:embed=y&amp;:display_count=no#1" TargetMode="External"/><Relationship Id="rId4" Type="http://schemas.openxmlformats.org/officeDocument/2006/relationships/hyperlink" Target="http://public.tableausoftware.com/views/cell5m_a4nh_v1_ssa/CELL5M_A4NH2?:embed=y&amp;:display_count=no"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dev.harvestchoice.org/africarising/"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304800" y="2209800"/>
            <a:ext cx="8534400" cy="1219200"/>
          </a:xfrm>
        </p:spPr>
        <p:txBody>
          <a:bodyPr/>
          <a:lstStyle/>
          <a:p>
            <a:r>
              <a:rPr lang="en-GB" dirty="0" smtClean="0">
                <a:latin typeface="+mn-lt"/>
              </a:rPr>
              <a:t>Spatial data, FTF indicators and PMMT</a:t>
            </a:r>
          </a:p>
        </p:txBody>
      </p:sp>
      <p:sp>
        <p:nvSpPr>
          <p:cNvPr id="3" name="Text Placeholder 2"/>
          <p:cNvSpPr>
            <a:spLocks noGrp="1"/>
          </p:cNvSpPr>
          <p:nvPr>
            <p:ph type="body" sz="quarter" idx="12"/>
          </p:nvPr>
        </p:nvSpPr>
        <p:spPr>
          <a:xfrm>
            <a:off x="533400" y="3886200"/>
            <a:ext cx="8077200" cy="838200"/>
          </a:xfrm>
        </p:spPr>
        <p:txBody>
          <a:bodyPr/>
          <a:lstStyle/>
          <a:p>
            <a:pPr marL="628650" indent="-514350"/>
            <a:r>
              <a:rPr lang="en-US" i="1" dirty="0" smtClean="0">
                <a:latin typeface="+mn-lt"/>
              </a:rPr>
              <a:t>IFPRI </a:t>
            </a:r>
            <a:r>
              <a:rPr lang="en-US" i="1" dirty="0" err="1" smtClean="0">
                <a:latin typeface="+mn-lt"/>
              </a:rPr>
              <a:t>HarvestChoice</a:t>
            </a:r>
            <a:r>
              <a:rPr lang="en-US" i="1" dirty="0" smtClean="0">
                <a:latin typeface="+mn-lt"/>
              </a:rPr>
              <a:t>-AR </a:t>
            </a:r>
            <a:r>
              <a:rPr lang="en-US" i="1" dirty="0" smtClean="0">
                <a:latin typeface="+mn-lt"/>
              </a:rPr>
              <a:t>M&amp;E </a:t>
            </a:r>
            <a:r>
              <a:rPr lang="en-US" i="1" dirty="0" smtClean="0">
                <a:latin typeface="+mn-lt"/>
              </a:rPr>
              <a:t>team</a:t>
            </a:r>
          </a:p>
          <a:p>
            <a:pPr marL="628650" indent="-514350"/>
            <a:endParaRPr lang="en-US" i="1" dirty="0" smtClean="0">
              <a:latin typeface="+mn-lt"/>
            </a:endParaRPr>
          </a:p>
          <a:p>
            <a:pPr marL="628650" indent="-514350"/>
            <a:r>
              <a:rPr lang="en-US" dirty="0"/>
              <a:t>IFPRI</a:t>
            </a:r>
          </a:p>
          <a:p>
            <a:r>
              <a:rPr lang="en-US" dirty="0"/>
              <a:t>January 26, 2015</a:t>
            </a:r>
          </a:p>
          <a:p>
            <a:r>
              <a:rPr lang="en-US" dirty="0"/>
              <a:t>Washington, DC</a:t>
            </a:r>
          </a:p>
          <a:p>
            <a:pPr marL="628650" indent="-514350"/>
            <a:endParaRPr lang="en-US" i="1" dirty="0" smtClean="0">
              <a:latin typeface="+mn-lt"/>
            </a:endParaRPr>
          </a:p>
          <a:p>
            <a:pPr marL="628650" indent="-514350"/>
            <a:endParaRPr lang="en-US" i="1" dirty="0" smtClean="0">
              <a:latin typeface="+mn-lt"/>
            </a:endParaRPr>
          </a:p>
          <a:p>
            <a:pPr marL="628650" indent="-514350"/>
            <a:endParaRPr lang="en-US" i="1" dirty="0" smtClean="0">
              <a:latin typeface="+mn-lt"/>
            </a:endParaRPr>
          </a:p>
          <a:p>
            <a:pPr marL="628650" indent="-514350"/>
            <a:endParaRPr lang="en-US" i="1" dirty="0" smtClean="0">
              <a:latin typeface="+mn-lt"/>
            </a:endParaRPr>
          </a:p>
          <a:p>
            <a:endParaRPr lang="en-US" dirty="0"/>
          </a:p>
        </p:txBody>
      </p:sp>
    </p:spTree>
    <p:extLst>
      <p:ext uri="{BB962C8B-B14F-4D97-AF65-F5344CB8AC3E}">
        <p14:creationId xmlns:p14="http://schemas.microsoft.com/office/powerpoint/2010/main" val="24390343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a:blip r:embed="rId3">
            <a:extLst>
              <a:ext uri="{28A0092B-C50C-407E-A947-70E740481C1C}">
                <a14:useLocalDpi xmlns:a14="http://schemas.microsoft.com/office/drawing/2010/main"/>
              </a:ext>
            </a:extLst>
          </a:blip>
          <a:stretch>
            <a:fillRect/>
          </a:stretch>
        </p:blipFill>
        <p:spPr>
          <a:xfrm>
            <a:off x="0" y="1676400"/>
            <a:ext cx="4267200" cy="5181600"/>
          </a:xfrm>
        </p:spPr>
      </p:pic>
      <p:sp>
        <p:nvSpPr>
          <p:cNvPr id="4" name="Slide Number Placeholder 3"/>
          <p:cNvSpPr>
            <a:spLocks noGrp="1"/>
          </p:cNvSpPr>
          <p:nvPr>
            <p:ph type="sldNum" sz="quarter" idx="12"/>
          </p:nvPr>
        </p:nvSpPr>
        <p:spPr/>
        <p:txBody>
          <a:bodyPr/>
          <a:lstStyle/>
          <a:p>
            <a:fld id="{47C198E2-3EBB-4273-84A1-D23D84FB3518}" type="slidenum">
              <a:rPr lang="en-US" smtClean="0"/>
              <a:pPr/>
              <a:t>10</a:t>
            </a:fld>
            <a:endParaRPr lang="en-US" dirty="0"/>
          </a:p>
        </p:txBody>
      </p:sp>
      <p:sp>
        <p:nvSpPr>
          <p:cNvPr id="2" name="Text Placeholder 1"/>
          <p:cNvSpPr>
            <a:spLocks noGrp="1"/>
          </p:cNvSpPr>
          <p:nvPr>
            <p:ph type="body" sz="quarter" idx="11"/>
          </p:nvPr>
        </p:nvSpPr>
        <p:spPr>
          <a:xfrm>
            <a:off x="4648200" y="2133600"/>
            <a:ext cx="4038600" cy="4572000"/>
          </a:xfrm>
        </p:spPr>
        <p:txBody>
          <a:bodyPr>
            <a:normAutofit fontScale="92500" lnSpcReduction="10000"/>
          </a:bodyPr>
          <a:lstStyle/>
          <a:p>
            <a:r>
              <a:rPr lang="en-US" dirty="0" err="1" smtClean="0"/>
              <a:t>MSExcel</a:t>
            </a:r>
            <a:r>
              <a:rPr lang="en-US" dirty="0" smtClean="0"/>
              <a:t> revisions</a:t>
            </a:r>
            <a:r>
              <a:rPr lang="en-US" i="1" dirty="0" smtClean="0"/>
              <a:t> no more!</a:t>
            </a:r>
          </a:p>
          <a:p>
            <a:r>
              <a:rPr lang="en-US" dirty="0" smtClean="0"/>
              <a:t>Grow organically based on evolving M&amp;E needs and partners’ feedback and capacity – do </a:t>
            </a:r>
            <a:r>
              <a:rPr lang="en-US" i="1" dirty="0" smtClean="0"/>
              <a:t>not</a:t>
            </a:r>
            <a:r>
              <a:rPr lang="en-US" dirty="0" smtClean="0"/>
              <a:t> overbuild</a:t>
            </a:r>
          </a:p>
          <a:p>
            <a:r>
              <a:rPr lang="en-US" dirty="0" smtClean="0"/>
              <a:t>Flexible, adapted to most M&amp;E designs</a:t>
            </a:r>
          </a:p>
          <a:p>
            <a:r>
              <a:rPr lang="en-US" dirty="0" smtClean="0"/>
              <a:t>Simple to </a:t>
            </a:r>
            <a:r>
              <a:rPr lang="en-US" dirty="0"/>
              <a:t>deploy in the field, no strong dependence on </a:t>
            </a:r>
            <a:r>
              <a:rPr lang="en-US" dirty="0" smtClean="0"/>
              <a:t>high-speed Internet connectivity</a:t>
            </a:r>
          </a:p>
          <a:p>
            <a:r>
              <a:rPr lang="en-US" dirty="0" smtClean="0"/>
              <a:t>Leverage existing CGIAR tools and repositories</a:t>
            </a:r>
          </a:p>
          <a:p>
            <a:r>
              <a:rPr lang="en-US" dirty="0" smtClean="0"/>
              <a:t>Openness (to and from 3</a:t>
            </a:r>
            <a:r>
              <a:rPr lang="en-US" baseline="30000" dirty="0" smtClean="0"/>
              <a:t>rd</a:t>
            </a:r>
            <a:r>
              <a:rPr lang="en-US" dirty="0" smtClean="0"/>
              <a:t> party applications and databases)</a:t>
            </a:r>
          </a:p>
          <a:p>
            <a:endParaRPr lang="en-US" dirty="0" smtClean="0"/>
          </a:p>
          <a:p>
            <a:endParaRPr lang="en-US" dirty="0"/>
          </a:p>
        </p:txBody>
      </p:sp>
      <p:sp>
        <p:nvSpPr>
          <p:cNvPr id="3" name="Title 2"/>
          <p:cNvSpPr>
            <a:spLocks noGrp="1"/>
          </p:cNvSpPr>
          <p:nvPr>
            <p:ph type="title"/>
          </p:nvPr>
        </p:nvSpPr>
        <p:spPr>
          <a:xfrm>
            <a:off x="4648200" y="1371600"/>
            <a:ext cx="4038600" cy="581800"/>
          </a:xfrm>
        </p:spPr>
        <p:txBody>
          <a:bodyPr/>
          <a:lstStyle/>
          <a:p>
            <a:r>
              <a:rPr lang="en-US" dirty="0" smtClean="0"/>
              <a:t>PMMT Design Principles</a:t>
            </a:r>
            <a:endParaRPr lang="en-US" dirty="0"/>
          </a:p>
        </p:txBody>
      </p:sp>
      <p:sp>
        <p:nvSpPr>
          <p:cNvPr id="15" name="TextBox 14"/>
          <p:cNvSpPr txBox="1"/>
          <p:nvPr/>
        </p:nvSpPr>
        <p:spPr>
          <a:xfrm>
            <a:off x="0" y="1676401"/>
            <a:ext cx="4267200" cy="276999"/>
          </a:xfrm>
          <a:prstGeom prst="rect">
            <a:avLst/>
          </a:prstGeom>
          <a:solidFill>
            <a:srgbClr val="292929">
              <a:alpha val="85882"/>
            </a:srgbClr>
          </a:solidFill>
        </p:spPr>
        <p:txBody>
          <a:bodyPr wrap="square" rtlCol="0">
            <a:spAutoFit/>
          </a:bodyPr>
          <a:lstStyle/>
          <a:p>
            <a:r>
              <a:rPr lang="en-US" sz="1200" i="1" dirty="0">
                <a:solidFill>
                  <a:schemeClr val="bg1">
                    <a:lumMod val="95000"/>
                  </a:schemeClr>
                </a:solidFill>
              </a:rPr>
              <a:t>Interviewing a </a:t>
            </a:r>
            <a:r>
              <a:rPr lang="en-US" sz="1200" i="1" dirty="0" smtClean="0">
                <a:solidFill>
                  <a:schemeClr val="bg1">
                    <a:lumMod val="95000"/>
                  </a:schemeClr>
                </a:solidFill>
              </a:rPr>
              <a:t>farmer, 2013. </a:t>
            </a:r>
            <a:endParaRPr lang="en-US" sz="1200" i="1" dirty="0">
              <a:solidFill>
                <a:schemeClr val="bg1">
                  <a:lumMod val="95000"/>
                </a:schemeClr>
              </a:solidFill>
            </a:endParaRPr>
          </a:p>
        </p:txBody>
      </p:sp>
    </p:spTree>
    <p:extLst>
      <p:ext uri="{BB962C8B-B14F-4D97-AF65-F5344CB8AC3E}">
        <p14:creationId xmlns:p14="http://schemas.microsoft.com/office/powerpoint/2010/main" val="16951210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b="-819"/>
          <a:stretch/>
        </p:blipFill>
        <p:spPr/>
      </p:pic>
      <p:sp>
        <p:nvSpPr>
          <p:cNvPr id="3" name="Text Placeholder 2"/>
          <p:cNvSpPr>
            <a:spLocks noGrp="1"/>
          </p:cNvSpPr>
          <p:nvPr>
            <p:ph type="body" sz="quarter" idx="11"/>
          </p:nvPr>
        </p:nvSpPr>
        <p:spPr/>
        <p:txBody>
          <a:bodyPr/>
          <a:lstStyle/>
          <a:p>
            <a:pPr marL="0" indent="0">
              <a:buNone/>
            </a:pPr>
            <a:r>
              <a:rPr lang="en-US" b="1" dirty="0">
                <a:solidFill>
                  <a:srgbClr val="156736"/>
                </a:solidFill>
              </a:rPr>
              <a:t>M&amp;E </a:t>
            </a:r>
            <a:r>
              <a:rPr lang="en-US" b="1" dirty="0" smtClean="0">
                <a:solidFill>
                  <a:srgbClr val="156736"/>
                </a:solidFill>
              </a:rPr>
              <a:t>site stratification </a:t>
            </a:r>
            <a:r>
              <a:rPr lang="en-US" b="1" dirty="0">
                <a:solidFill>
                  <a:srgbClr val="156736"/>
                </a:solidFill>
              </a:rPr>
              <a:t>&amp; s</a:t>
            </a:r>
            <a:r>
              <a:rPr lang="en-US" b="1" dirty="0" smtClean="0">
                <a:solidFill>
                  <a:srgbClr val="156736"/>
                </a:solidFill>
              </a:rPr>
              <a:t>election</a:t>
            </a:r>
            <a:r>
              <a:rPr lang="en-US" dirty="0" smtClean="0"/>
              <a:t>. Powerful spatial visualization features to provide rich contextual information, and overlays of local biophysical </a:t>
            </a:r>
            <a:r>
              <a:rPr lang="en-US" dirty="0"/>
              <a:t>characteristics </a:t>
            </a:r>
            <a:r>
              <a:rPr lang="en-US" dirty="0" smtClean="0"/>
              <a:t>with socio-economic data in support of action/control site selection process.</a:t>
            </a:r>
            <a:endParaRPr lang="en-US" dirty="0"/>
          </a:p>
        </p:txBody>
      </p:sp>
      <p:sp>
        <p:nvSpPr>
          <p:cNvPr id="4" name="Slide Number Placeholder 3"/>
          <p:cNvSpPr>
            <a:spLocks noGrp="1"/>
          </p:cNvSpPr>
          <p:nvPr>
            <p:ph type="sldNum" sz="quarter" idx="12"/>
          </p:nvPr>
        </p:nvSpPr>
        <p:spPr/>
        <p:txBody>
          <a:bodyPr/>
          <a:lstStyle/>
          <a:p>
            <a:fld id="{47C198E2-3EBB-4273-84A1-D23D84FB3518}" type="slidenum">
              <a:rPr lang="en-US" smtClean="0"/>
              <a:pPr/>
              <a:t>11</a:t>
            </a:fld>
            <a:endParaRPr lang="en-US" dirty="0"/>
          </a:p>
        </p:txBody>
      </p:sp>
      <p:sp>
        <p:nvSpPr>
          <p:cNvPr id="5" name="Title 4"/>
          <p:cNvSpPr>
            <a:spLocks noGrp="1"/>
          </p:cNvSpPr>
          <p:nvPr>
            <p:ph type="title"/>
          </p:nvPr>
        </p:nvSpPr>
        <p:spPr/>
        <p:txBody>
          <a:bodyPr/>
          <a:lstStyle/>
          <a:p>
            <a:r>
              <a:rPr lang="en-US" dirty="0" smtClean="0"/>
              <a:t>Powerful Spatial Visualization</a:t>
            </a:r>
            <a:endParaRPr lang="en-US" dirty="0"/>
          </a:p>
        </p:txBody>
      </p:sp>
    </p:spTree>
    <p:extLst>
      <p:ext uri="{BB962C8B-B14F-4D97-AF65-F5344CB8AC3E}">
        <p14:creationId xmlns:p14="http://schemas.microsoft.com/office/powerpoint/2010/main" val="31183656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l="1525" t="-532" r="13073" b="532"/>
          <a:stretch/>
        </p:blipFill>
        <p:spPr/>
      </p:pic>
      <p:sp>
        <p:nvSpPr>
          <p:cNvPr id="3" name="Text Placeholder 2"/>
          <p:cNvSpPr>
            <a:spLocks noGrp="1"/>
          </p:cNvSpPr>
          <p:nvPr>
            <p:ph type="body" sz="quarter" idx="11"/>
          </p:nvPr>
        </p:nvSpPr>
        <p:spPr/>
        <p:txBody>
          <a:bodyPr/>
          <a:lstStyle/>
          <a:p>
            <a:pPr marL="0" indent="0">
              <a:buNone/>
            </a:pPr>
            <a:r>
              <a:rPr lang="en-US" b="1" dirty="0" smtClean="0">
                <a:solidFill>
                  <a:srgbClr val="156736"/>
                </a:solidFill>
              </a:rPr>
              <a:t>Streamlined indicator data entry and reporting</a:t>
            </a:r>
            <a:r>
              <a:rPr lang="en-US" dirty="0" smtClean="0"/>
              <a:t>. Familiar, secure interface for data entry with pre-set list of indicators help clarify reporting requirements. Data import/export tools for multiple end-uses.</a:t>
            </a:r>
            <a:endParaRPr lang="en-US" dirty="0"/>
          </a:p>
        </p:txBody>
      </p:sp>
      <p:sp>
        <p:nvSpPr>
          <p:cNvPr id="4" name="Slide Number Placeholder 3"/>
          <p:cNvSpPr>
            <a:spLocks noGrp="1"/>
          </p:cNvSpPr>
          <p:nvPr>
            <p:ph type="sldNum" sz="quarter" idx="12"/>
          </p:nvPr>
        </p:nvSpPr>
        <p:spPr/>
        <p:txBody>
          <a:bodyPr/>
          <a:lstStyle/>
          <a:p>
            <a:fld id="{47C198E2-3EBB-4273-84A1-D23D84FB3518}" type="slidenum">
              <a:rPr lang="en-US" smtClean="0"/>
              <a:pPr/>
              <a:t>12</a:t>
            </a:fld>
            <a:endParaRPr lang="en-US" dirty="0"/>
          </a:p>
        </p:txBody>
      </p:sp>
      <p:sp>
        <p:nvSpPr>
          <p:cNvPr id="5" name="Title 4"/>
          <p:cNvSpPr>
            <a:spLocks noGrp="1"/>
          </p:cNvSpPr>
          <p:nvPr>
            <p:ph type="title"/>
          </p:nvPr>
        </p:nvSpPr>
        <p:spPr/>
        <p:txBody>
          <a:bodyPr>
            <a:normAutofit/>
          </a:bodyPr>
          <a:lstStyle/>
          <a:p>
            <a:r>
              <a:rPr lang="en-US" dirty="0" smtClean="0"/>
              <a:t>Simplified Project Performance Monitoring</a:t>
            </a:r>
            <a:endParaRPr lang="en-US" dirty="0"/>
          </a:p>
        </p:txBody>
      </p:sp>
    </p:spTree>
    <p:extLst>
      <p:ext uri="{BB962C8B-B14F-4D97-AF65-F5344CB8AC3E}">
        <p14:creationId xmlns:p14="http://schemas.microsoft.com/office/powerpoint/2010/main" val="35166092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smtClean="0"/>
              <a:t>Project Mapping and Monitoring Tool Walk-through</a:t>
            </a:r>
            <a:endParaRPr lang="en-US" sz="4000" dirty="0"/>
          </a:p>
        </p:txBody>
      </p:sp>
      <p:sp>
        <p:nvSpPr>
          <p:cNvPr id="3" name="Slide Number Placeholder 2"/>
          <p:cNvSpPr>
            <a:spLocks noGrp="1"/>
          </p:cNvSpPr>
          <p:nvPr>
            <p:ph type="sldNum" sz="quarter" idx="10"/>
          </p:nvPr>
        </p:nvSpPr>
        <p:spPr/>
        <p:txBody>
          <a:bodyPr/>
          <a:lstStyle/>
          <a:p>
            <a:fld id="{47C198E2-3EBB-4273-84A1-D23D84FB3518}" type="slidenum">
              <a:rPr lang="en-US" smtClean="0"/>
              <a:pPr/>
              <a:t>13</a:t>
            </a:fld>
            <a:endParaRPr lang="en-US" dirty="0"/>
          </a:p>
        </p:txBody>
      </p:sp>
      <p:sp>
        <p:nvSpPr>
          <p:cNvPr id="4" name="Text Placeholder 3"/>
          <p:cNvSpPr>
            <a:spLocks noGrp="1"/>
          </p:cNvSpPr>
          <p:nvPr>
            <p:ph type="body" sz="quarter" idx="11"/>
          </p:nvPr>
        </p:nvSpPr>
        <p:spPr/>
        <p:txBody>
          <a:bodyPr/>
          <a:lstStyle/>
          <a:p>
            <a:pPr marL="0" lvl="1" algn="ctr"/>
            <a:r>
              <a:rPr lang="en-US" dirty="0" smtClean="0"/>
              <a:t>Mapping and Visualization</a:t>
            </a:r>
          </a:p>
          <a:p>
            <a:pPr marL="0" lvl="1" algn="ctr"/>
            <a:r>
              <a:rPr lang="en-US" dirty="0" smtClean="0"/>
              <a:t>Monitoring and Reporting</a:t>
            </a:r>
          </a:p>
          <a:p>
            <a:pPr marL="0" lvl="1" algn="ctr"/>
            <a:r>
              <a:rPr lang="en-US" dirty="0" smtClean="0"/>
              <a:t>Training Resources</a:t>
            </a:r>
          </a:p>
          <a:p>
            <a:pPr marL="0" lvl="1" algn="ctr"/>
            <a:r>
              <a:rPr lang="en-US" sz="2400" dirty="0">
                <a:hlinkClick r:id="rId2"/>
              </a:rPr>
              <a:t>http://dev.harvestchoice.org/africarising/</a:t>
            </a:r>
            <a:endParaRPr lang="en-US" sz="2400" dirty="0"/>
          </a:p>
        </p:txBody>
      </p:sp>
    </p:spTree>
    <p:extLst>
      <p:ext uri="{BB962C8B-B14F-4D97-AF65-F5344CB8AC3E}">
        <p14:creationId xmlns:p14="http://schemas.microsoft.com/office/powerpoint/2010/main" val="41286261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4"/>
          </p:nvPr>
        </p:nvSpPr>
        <p:spPr/>
      </p:sp>
      <p:sp>
        <p:nvSpPr>
          <p:cNvPr id="4" name="Slide Number Placeholder 3"/>
          <p:cNvSpPr>
            <a:spLocks noGrp="1"/>
          </p:cNvSpPr>
          <p:nvPr>
            <p:ph type="sldNum" sz="quarter" idx="13"/>
          </p:nvPr>
        </p:nvSpPr>
        <p:spPr/>
        <p:txBody>
          <a:bodyPr/>
          <a:lstStyle/>
          <a:p>
            <a:fld id="{47C198E2-3EBB-4273-84A1-D23D84FB3518}" type="slidenum">
              <a:rPr lang="en-US" smtClean="0"/>
              <a:pPr/>
              <a:t>14</a:t>
            </a:fld>
            <a:endParaRPr lang="en-US" dirty="0"/>
          </a:p>
        </p:txBody>
      </p:sp>
      <p:sp>
        <p:nvSpPr>
          <p:cNvPr id="2" name="Title 1"/>
          <p:cNvSpPr>
            <a:spLocks noGrp="1"/>
          </p:cNvSpPr>
          <p:nvPr>
            <p:ph type="title"/>
          </p:nvPr>
        </p:nvSpPr>
        <p:spPr>
          <a:xfrm>
            <a:off x="228600" y="1295400"/>
            <a:ext cx="2286000" cy="1143000"/>
          </a:xfrm>
        </p:spPr>
        <p:txBody>
          <a:bodyPr/>
          <a:lstStyle/>
          <a:p>
            <a:r>
              <a:rPr lang="en-US" dirty="0" smtClean="0"/>
              <a:t>Mapping &amp; Visualization</a:t>
            </a:r>
            <a:endParaRPr lang="en-US" dirty="0"/>
          </a:p>
        </p:txBody>
      </p:sp>
      <p:sp>
        <p:nvSpPr>
          <p:cNvPr id="5" name="Text Placeholder 4"/>
          <p:cNvSpPr>
            <a:spLocks noGrp="1"/>
          </p:cNvSpPr>
          <p:nvPr>
            <p:ph type="body" sz="quarter" idx="15"/>
          </p:nvPr>
        </p:nvSpPr>
        <p:spPr>
          <a:xfrm>
            <a:off x="228600" y="2590800"/>
            <a:ext cx="2286000" cy="4130675"/>
          </a:xfrm>
        </p:spPr>
        <p:txBody>
          <a:bodyPr/>
          <a:lstStyle/>
          <a:p>
            <a:r>
              <a:rPr lang="en-US" sz="1800" b="1" dirty="0" smtClean="0"/>
              <a:t>Top pane</a:t>
            </a:r>
            <a:r>
              <a:rPr lang="en-US" sz="1800" dirty="0" smtClean="0"/>
              <a:t>: header toolbar with quick site navigation and filtering</a:t>
            </a:r>
          </a:p>
          <a:p>
            <a:r>
              <a:rPr lang="en-US" sz="1800" b="1" dirty="0" smtClean="0"/>
              <a:t>Bottom pane</a:t>
            </a:r>
            <a:r>
              <a:rPr lang="en-US" sz="1800" dirty="0" smtClean="0"/>
              <a:t>: map tools, rendering options (layer legend, base layers, administrative boundaries)</a:t>
            </a:r>
          </a:p>
          <a:p>
            <a:r>
              <a:rPr lang="en-US" sz="1800" b="1" dirty="0" smtClean="0"/>
              <a:t>Left pane</a:t>
            </a:r>
            <a:r>
              <a:rPr lang="en-US" sz="1800" dirty="0" smtClean="0"/>
              <a:t>: data toolbar (contextual overlays)</a:t>
            </a:r>
          </a:p>
          <a:p>
            <a:endParaRPr lang="en-US" sz="1800" dirty="0"/>
          </a:p>
        </p:txBody>
      </p:sp>
      <p:pic>
        <p:nvPicPr>
          <p:cNvPr id="8" name="Picture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743200" y="1295400"/>
            <a:ext cx="6153150" cy="3886200"/>
          </a:xfrm>
          <a:prstGeom prst="rect">
            <a:avLst/>
          </a:prstGeom>
          <a:effectLst>
            <a:outerShdw blurRad="50800" dist="38100" dir="2700000" algn="tl" rotWithShape="0">
              <a:prstClr val="black">
                <a:alpha val="40000"/>
              </a:prstClr>
            </a:outerShdw>
          </a:effectLst>
        </p:spPr>
      </p:pic>
      <p:sp>
        <p:nvSpPr>
          <p:cNvPr id="9" name="Text Placeholder 4"/>
          <p:cNvSpPr txBox="1">
            <a:spLocks/>
          </p:cNvSpPr>
          <p:nvPr/>
        </p:nvSpPr>
        <p:spPr>
          <a:xfrm>
            <a:off x="2762249" y="5318760"/>
            <a:ext cx="6167438" cy="624840"/>
          </a:xfrm>
          <a:prstGeom prst="rect">
            <a:avLst/>
          </a:prstGeom>
        </p:spPr>
        <p:txBody>
          <a:bodyPr anchor="b"/>
          <a:lstStyle>
            <a:lvl1pPr marL="6350" indent="0" algn="l" defTabSz="914400" rtl="0" eaLnBrk="1" latinLnBrk="0" hangingPunct="1">
              <a:spcBef>
                <a:spcPct val="20000"/>
              </a:spcBef>
              <a:buClr>
                <a:srgbClr val="EC821C"/>
              </a:buClr>
              <a:buFontTx/>
              <a:buNone/>
              <a:defRPr sz="2000" kern="1200">
                <a:solidFill>
                  <a:schemeClr val="tx1"/>
                </a:solidFill>
                <a:latin typeface="+mn-lt"/>
                <a:ea typeface="+mn-ea"/>
                <a:cs typeface="+mn-cs"/>
              </a:defRPr>
            </a:lvl1pPr>
            <a:lvl2pPr marL="166688" indent="0" algn="l" defTabSz="914400" rtl="0" eaLnBrk="1" latinLnBrk="0" hangingPunct="1">
              <a:spcBef>
                <a:spcPct val="20000"/>
              </a:spcBef>
              <a:buClr>
                <a:srgbClr val="EC821C"/>
              </a:buClr>
              <a:buFontTx/>
              <a:buNone/>
              <a:defRPr sz="1800" kern="1200">
                <a:solidFill>
                  <a:schemeClr val="tx1"/>
                </a:solidFill>
                <a:latin typeface="+mn-lt"/>
                <a:ea typeface="+mn-ea"/>
                <a:cs typeface="+mn-cs"/>
              </a:defRPr>
            </a:lvl2pPr>
            <a:lvl3pPr marL="339725" indent="0" algn="l" defTabSz="914400" rtl="0" eaLnBrk="1" latinLnBrk="0" hangingPunct="1">
              <a:spcBef>
                <a:spcPct val="20000"/>
              </a:spcBef>
              <a:buClr>
                <a:srgbClr val="EC821C"/>
              </a:buClr>
              <a:buFontTx/>
              <a:buNone/>
              <a:defRPr sz="1600" kern="1200">
                <a:solidFill>
                  <a:schemeClr val="tx1"/>
                </a:solidFill>
                <a:latin typeface="+mn-lt"/>
                <a:ea typeface="+mn-ea"/>
                <a:cs typeface="+mn-cs"/>
              </a:defRPr>
            </a:lvl3pPr>
            <a:lvl4pPr marL="623888" indent="0" algn="l" defTabSz="914400" rtl="0" eaLnBrk="1" latinLnBrk="0" hangingPunct="1">
              <a:spcBef>
                <a:spcPct val="20000"/>
              </a:spcBef>
              <a:buClr>
                <a:srgbClr val="EC821C"/>
              </a:buClr>
              <a:buFontTx/>
              <a:buNone/>
              <a:defRPr sz="1400" kern="1200">
                <a:solidFill>
                  <a:schemeClr val="tx1"/>
                </a:solidFill>
                <a:latin typeface="+mn-lt"/>
                <a:ea typeface="+mn-ea"/>
                <a:cs typeface="+mn-cs"/>
              </a:defRPr>
            </a:lvl4pPr>
            <a:lvl5pPr marL="868363" indent="0" algn="l" defTabSz="914400" rtl="0" eaLnBrk="1" latinLnBrk="0" hangingPunct="1">
              <a:spcBef>
                <a:spcPct val="20000"/>
              </a:spcBef>
              <a:buClr>
                <a:srgbClr val="EC821C"/>
              </a:buClr>
              <a:buFontTx/>
              <a:buNone/>
              <a:defRPr sz="12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r>
              <a:rPr lang="en-US" sz="1800" b="1" dirty="0" smtClean="0"/>
              <a:t>Map</a:t>
            </a:r>
            <a:r>
              <a:rPr lang="en-US" sz="1800" dirty="0" smtClean="0"/>
              <a:t>: Africa RISING megasites and community clusters.</a:t>
            </a:r>
            <a:endParaRPr lang="en-US" sz="1800" dirty="0"/>
          </a:p>
        </p:txBody>
      </p:sp>
    </p:spTree>
    <p:extLst>
      <p:ext uri="{BB962C8B-B14F-4D97-AF65-F5344CB8AC3E}">
        <p14:creationId xmlns:p14="http://schemas.microsoft.com/office/powerpoint/2010/main" val="23931593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sz="quarter" idx="14"/>
          </p:nvPr>
        </p:nvSpPr>
        <p:spPr/>
      </p:sp>
      <p:sp>
        <p:nvSpPr>
          <p:cNvPr id="4" name="Slide Number Placeholder 3"/>
          <p:cNvSpPr>
            <a:spLocks noGrp="1"/>
          </p:cNvSpPr>
          <p:nvPr>
            <p:ph type="sldNum" sz="quarter" idx="13"/>
          </p:nvPr>
        </p:nvSpPr>
        <p:spPr/>
        <p:txBody>
          <a:bodyPr/>
          <a:lstStyle/>
          <a:p>
            <a:fld id="{47C198E2-3EBB-4273-84A1-D23D84FB3518}" type="slidenum">
              <a:rPr lang="en-US" smtClean="0"/>
              <a:pPr/>
              <a:t>15</a:t>
            </a:fld>
            <a:endParaRPr lang="en-US" dirty="0"/>
          </a:p>
        </p:txBody>
      </p:sp>
      <p:sp>
        <p:nvSpPr>
          <p:cNvPr id="3" name="Title 2"/>
          <p:cNvSpPr>
            <a:spLocks noGrp="1"/>
          </p:cNvSpPr>
          <p:nvPr>
            <p:ph type="title"/>
          </p:nvPr>
        </p:nvSpPr>
        <p:spPr>
          <a:xfrm>
            <a:off x="228600" y="1295400"/>
            <a:ext cx="2286000" cy="1447800"/>
          </a:xfrm>
        </p:spPr>
        <p:txBody>
          <a:bodyPr>
            <a:normAutofit/>
          </a:bodyPr>
          <a:lstStyle/>
          <a:p>
            <a:r>
              <a:rPr lang="en-US" sz="2500" b="1" dirty="0" smtClean="0"/>
              <a:t>Data Toolbar</a:t>
            </a:r>
            <a:r>
              <a:rPr lang="en-US" sz="2500" dirty="0" smtClean="0"/>
              <a:t>: Contextual Overlays</a:t>
            </a:r>
            <a:endParaRPr lang="en-US" sz="2500" dirty="0"/>
          </a:p>
        </p:txBody>
      </p:sp>
      <p:sp>
        <p:nvSpPr>
          <p:cNvPr id="6" name="Text Placeholder 5"/>
          <p:cNvSpPr>
            <a:spLocks noGrp="1"/>
          </p:cNvSpPr>
          <p:nvPr>
            <p:ph type="body" sz="quarter" idx="15"/>
          </p:nvPr>
        </p:nvSpPr>
        <p:spPr>
          <a:xfrm>
            <a:off x="228600" y="2895600"/>
            <a:ext cx="2286000" cy="3825875"/>
          </a:xfrm>
        </p:spPr>
        <p:txBody>
          <a:bodyPr/>
          <a:lstStyle/>
          <a:p>
            <a:r>
              <a:rPr lang="en-US" sz="1800" dirty="0" smtClean="0"/>
              <a:t>High-res intermediary and final stratification/ segmentation layers</a:t>
            </a:r>
          </a:p>
          <a:p>
            <a:r>
              <a:rPr lang="en-US" sz="1800" dirty="0" smtClean="0"/>
              <a:t>AR baseline survey results (forthcoming) and other socio-economic indicators</a:t>
            </a:r>
          </a:p>
          <a:p>
            <a:r>
              <a:rPr lang="en-US" sz="1800" dirty="0" smtClean="0"/>
              <a:t>HarvestChoice/IFPRI raster collection for sub-Saharan Africa (over 600 layers)</a:t>
            </a:r>
          </a:p>
          <a:p>
            <a:endParaRPr lang="en-US" sz="1800" dirty="0"/>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71775" y="1314450"/>
            <a:ext cx="6143625" cy="388018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776004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4"/>
          </p:nvPr>
        </p:nvSpPr>
        <p:spPr/>
      </p:sp>
      <p:sp>
        <p:nvSpPr>
          <p:cNvPr id="4" name="Slide Number Placeholder 3"/>
          <p:cNvSpPr>
            <a:spLocks noGrp="1"/>
          </p:cNvSpPr>
          <p:nvPr>
            <p:ph type="sldNum" sz="quarter" idx="13"/>
          </p:nvPr>
        </p:nvSpPr>
        <p:spPr/>
        <p:txBody>
          <a:bodyPr/>
          <a:lstStyle/>
          <a:p>
            <a:fld id="{47C198E2-3EBB-4273-84A1-D23D84FB3518}" type="slidenum">
              <a:rPr lang="en-US" smtClean="0"/>
              <a:pPr/>
              <a:t>16</a:t>
            </a:fld>
            <a:endParaRPr lang="en-US" dirty="0"/>
          </a:p>
        </p:txBody>
      </p:sp>
      <p:sp>
        <p:nvSpPr>
          <p:cNvPr id="2" name="Title 1"/>
          <p:cNvSpPr>
            <a:spLocks noGrp="1"/>
          </p:cNvSpPr>
          <p:nvPr>
            <p:ph type="title"/>
          </p:nvPr>
        </p:nvSpPr>
        <p:spPr/>
        <p:txBody>
          <a:bodyPr>
            <a:normAutofit/>
          </a:bodyPr>
          <a:lstStyle/>
          <a:p>
            <a:r>
              <a:rPr lang="en-US" sz="2500" b="1" dirty="0" smtClean="0"/>
              <a:t>Data Toolbar</a:t>
            </a:r>
            <a:r>
              <a:rPr lang="en-US" sz="2500" dirty="0" smtClean="0"/>
              <a:t>: Selected Layer Panel</a:t>
            </a:r>
            <a:endParaRPr lang="en-US" sz="2500" dirty="0"/>
          </a:p>
        </p:txBody>
      </p:sp>
      <p:sp>
        <p:nvSpPr>
          <p:cNvPr id="6" name="Text Placeholder 5"/>
          <p:cNvSpPr>
            <a:spLocks noGrp="1"/>
          </p:cNvSpPr>
          <p:nvPr>
            <p:ph type="body" sz="quarter" idx="15"/>
          </p:nvPr>
        </p:nvSpPr>
        <p:spPr/>
        <p:txBody>
          <a:bodyPr/>
          <a:lstStyle/>
          <a:p>
            <a:r>
              <a:rPr lang="en-US" dirty="0" smtClean="0"/>
              <a:t>Access to full layer meta-data</a:t>
            </a:r>
          </a:p>
          <a:p>
            <a:r>
              <a:rPr lang="en-US" dirty="0" smtClean="0"/>
              <a:t>Re-arrange selected layers</a:t>
            </a:r>
          </a:p>
          <a:p>
            <a:r>
              <a:rPr lang="en-US" dirty="0" smtClean="0"/>
              <a:t>Manipulate layer transparency</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43200" y="1309687"/>
            <a:ext cx="6251179" cy="394811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539957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sz="quarter" idx="14"/>
          </p:nvPr>
        </p:nvSpPr>
        <p:spPr/>
      </p:sp>
      <p:sp>
        <p:nvSpPr>
          <p:cNvPr id="4" name="Slide Number Placeholder 3"/>
          <p:cNvSpPr>
            <a:spLocks noGrp="1"/>
          </p:cNvSpPr>
          <p:nvPr>
            <p:ph type="sldNum" sz="quarter" idx="13"/>
          </p:nvPr>
        </p:nvSpPr>
        <p:spPr/>
        <p:txBody>
          <a:bodyPr/>
          <a:lstStyle/>
          <a:p>
            <a:fld id="{47C198E2-3EBB-4273-84A1-D23D84FB3518}" type="slidenum">
              <a:rPr lang="en-US" smtClean="0"/>
              <a:pPr/>
              <a:t>17</a:t>
            </a:fld>
            <a:endParaRPr lang="en-US" dirty="0"/>
          </a:p>
        </p:txBody>
      </p:sp>
      <p:sp>
        <p:nvSpPr>
          <p:cNvPr id="3" name="Title 2"/>
          <p:cNvSpPr>
            <a:spLocks noGrp="1"/>
          </p:cNvSpPr>
          <p:nvPr>
            <p:ph type="title"/>
          </p:nvPr>
        </p:nvSpPr>
        <p:spPr>
          <a:xfrm>
            <a:off x="228600" y="1295399"/>
            <a:ext cx="2286000" cy="1218565"/>
          </a:xfrm>
        </p:spPr>
        <p:txBody>
          <a:bodyPr>
            <a:normAutofit fontScale="90000"/>
          </a:bodyPr>
          <a:lstStyle/>
          <a:p>
            <a:r>
              <a:rPr lang="en-US" b="1" dirty="0" smtClean="0"/>
              <a:t>Header Toolbar</a:t>
            </a:r>
            <a:r>
              <a:rPr lang="en-US" dirty="0" smtClean="0"/>
              <a:t>: Navigate AR Sites</a:t>
            </a:r>
            <a:endParaRPr lang="en-US" dirty="0"/>
          </a:p>
        </p:txBody>
      </p:sp>
      <p:sp>
        <p:nvSpPr>
          <p:cNvPr id="6" name="Text Placeholder 5"/>
          <p:cNvSpPr>
            <a:spLocks noGrp="1"/>
          </p:cNvSpPr>
          <p:nvPr>
            <p:ph type="body" sz="quarter" idx="15"/>
          </p:nvPr>
        </p:nvSpPr>
        <p:spPr>
          <a:xfrm>
            <a:off x="228600" y="2743200"/>
            <a:ext cx="2286000" cy="3978275"/>
          </a:xfrm>
        </p:spPr>
        <p:txBody>
          <a:bodyPr/>
          <a:lstStyle/>
          <a:p>
            <a:r>
              <a:rPr lang="en-US" sz="1800" dirty="0" smtClean="0"/>
              <a:t>Filter and zoom to AR sites by study area, target technology, or by research partner.</a:t>
            </a:r>
          </a:p>
          <a:p>
            <a:r>
              <a:rPr lang="en-US" sz="1800" dirty="0" smtClean="0"/>
              <a:t>Access additional tools for printing and embedding map views into external sites.</a:t>
            </a:r>
          </a:p>
          <a:p>
            <a:r>
              <a:rPr lang="en-US" sz="1800" dirty="0" smtClean="0"/>
              <a:t>Links to external AR report and data catalogs.</a:t>
            </a:r>
          </a:p>
        </p:txBody>
      </p:sp>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743200" y="1304925"/>
            <a:ext cx="6176962" cy="484632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949207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sz="quarter" idx="14"/>
          </p:nvPr>
        </p:nvSpPr>
        <p:spPr/>
      </p:sp>
      <p:sp>
        <p:nvSpPr>
          <p:cNvPr id="4" name="Slide Number Placeholder 3"/>
          <p:cNvSpPr>
            <a:spLocks noGrp="1"/>
          </p:cNvSpPr>
          <p:nvPr>
            <p:ph type="sldNum" sz="quarter" idx="13"/>
          </p:nvPr>
        </p:nvSpPr>
        <p:spPr/>
        <p:txBody>
          <a:bodyPr/>
          <a:lstStyle/>
          <a:p>
            <a:fld id="{47C198E2-3EBB-4273-84A1-D23D84FB3518}" type="slidenum">
              <a:rPr lang="en-US" smtClean="0"/>
              <a:pPr/>
              <a:t>18</a:t>
            </a:fld>
            <a:endParaRPr lang="en-US" dirty="0"/>
          </a:p>
        </p:txBody>
      </p:sp>
      <p:sp>
        <p:nvSpPr>
          <p:cNvPr id="3" name="Title 2"/>
          <p:cNvSpPr>
            <a:spLocks noGrp="1"/>
          </p:cNvSpPr>
          <p:nvPr>
            <p:ph type="title"/>
          </p:nvPr>
        </p:nvSpPr>
        <p:spPr>
          <a:xfrm>
            <a:off x="228600" y="1295400"/>
            <a:ext cx="2286000" cy="990600"/>
          </a:xfrm>
        </p:spPr>
        <p:txBody>
          <a:bodyPr/>
          <a:lstStyle/>
          <a:p>
            <a:r>
              <a:rPr lang="en-US" dirty="0" smtClean="0"/>
              <a:t>Site Info Box</a:t>
            </a:r>
            <a:endParaRPr lang="en-US" dirty="0"/>
          </a:p>
        </p:txBody>
      </p:sp>
      <p:sp>
        <p:nvSpPr>
          <p:cNvPr id="6" name="Text Placeholder 5"/>
          <p:cNvSpPr>
            <a:spLocks noGrp="1"/>
          </p:cNvSpPr>
          <p:nvPr>
            <p:ph type="body" sz="quarter" idx="15"/>
          </p:nvPr>
        </p:nvSpPr>
        <p:spPr>
          <a:xfrm>
            <a:off x="228600" y="2514600"/>
            <a:ext cx="2286000" cy="4206875"/>
          </a:xfrm>
        </p:spPr>
        <p:txBody>
          <a:bodyPr/>
          <a:lstStyle/>
          <a:p>
            <a:r>
              <a:rPr lang="en-US" sz="1800" dirty="0" smtClean="0"/>
              <a:t>Navigate sites in each cluster.</a:t>
            </a:r>
          </a:p>
          <a:p>
            <a:r>
              <a:rPr lang="en-US" sz="1800" dirty="0" smtClean="0"/>
              <a:t>Identify site names, type, contact information, and full site details.</a:t>
            </a:r>
          </a:p>
          <a:p>
            <a:r>
              <a:rPr lang="en-US" sz="1800" dirty="0" smtClean="0"/>
              <a:t>Zoom in to specific sites.</a:t>
            </a:r>
            <a:endParaRPr lang="en-US" sz="1800" dirty="0"/>
          </a:p>
        </p:txBody>
      </p:sp>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743199" y="1295400"/>
            <a:ext cx="6200775" cy="484632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028413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sz="quarter" idx="14"/>
          </p:nvPr>
        </p:nvSpPr>
        <p:spPr/>
      </p:sp>
      <p:sp>
        <p:nvSpPr>
          <p:cNvPr id="4" name="Slide Number Placeholder 3"/>
          <p:cNvSpPr>
            <a:spLocks noGrp="1"/>
          </p:cNvSpPr>
          <p:nvPr>
            <p:ph type="sldNum" sz="quarter" idx="13"/>
          </p:nvPr>
        </p:nvSpPr>
        <p:spPr/>
        <p:txBody>
          <a:bodyPr/>
          <a:lstStyle/>
          <a:p>
            <a:fld id="{47C198E2-3EBB-4273-84A1-D23D84FB3518}" type="slidenum">
              <a:rPr lang="en-US" smtClean="0"/>
              <a:pPr/>
              <a:t>19</a:t>
            </a:fld>
            <a:endParaRPr lang="en-US" dirty="0"/>
          </a:p>
        </p:txBody>
      </p:sp>
      <p:sp>
        <p:nvSpPr>
          <p:cNvPr id="3" name="Title 2"/>
          <p:cNvSpPr>
            <a:spLocks noGrp="1"/>
          </p:cNvSpPr>
          <p:nvPr>
            <p:ph type="title"/>
          </p:nvPr>
        </p:nvSpPr>
        <p:spPr>
          <a:xfrm>
            <a:off x="228600" y="1295400"/>
            <a:ext cx="2286000" cy="1219200"/>
          </a:xfrm>
        </p:spPr>
        <p:txBody>
          <a:bodyPr/>
          <a:lstStyle/>
          <a:p>
            <a:r>
              <a:rPr lang="en-US" dirty="0" smtClean="0"/>
              <a:t>Research Activities Tab</a:t>
            </a:r>
            <a:endParaRPr lang="en-US" dirty="0"/>
          </a:p>
        </p:txBody>
      </p:sp>
      <p:sp>
        <p:nvSpPr>
          <p:cNvPr id="6" name="Text Placeholder 5"/>
          <p:cNvSpPr>
            <a:spLocks noGrp="1"/>
          </p:cNvSpPr>
          <p:nvPr>
            <p:ph type="body" sz="quarter" idx="15"/>
          </p:nvPr>
        </p:nvSpPr>
        <p:spPr>
          <a:xfrm>
            <a:off x="228600" y="2819400"/>
            <a:ext cx="2286000" cy="3902075"/>
          </a:xfrm>
        </p:spPr>
        <p:txBody>
          <a:bodyPr/>
          <a:lstStyle/>
          <a:p>
            <a:r>
              <a:rPr lang="en-US" sz="1800" dirty="0" smtClean="0"/>
              <a:t>Full site description</a:t>
            </a:r>
          </a:p>
          <a:p>
            <a:r>
              <a:rPr lang="en-US" sz="1800" dirty="0" smtClean="0"/>
              <a:t>Links to individual data reports</a:t>
            </a:r>
            <a:endParaRPr lang="en-US" sz="1800" dirty="0"/>
          </a:p>
        </p:txBody>
      </p:sp>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r="19749"/>
          <a:stretch/>
        </p:blipFill>
        <p:spPr>
          <a:xfrm>
            <a:off x="2757487" y="1323975"/>
            <a:ext cx="6157913" cy="484632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967863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0832" y="857250"/>
            <a:ext cx="2493169" cy="2035969"/>
          </a:xfrm>
          <a:prstGeom prst="rect">
            <a:avLst/>
          </a:prstGeom>
        </p:spPr>
      </p:pic>
      <p:sp>
        <p:nvSpPr>
          <p:cNvPr id="4" name="Title 3"/>
          <p:cNvSpPr>
            <a:spLocks noGrp="1"/>
          </p:cNvSpPr>
          <p:nvPr>
            <p:ph type="title"/>
          </p:nvPr>
        </p:nvSpPr>
        <p:spPr>
          <a:xfrm>
            <a:off x="331074" y="926924"/>
            <a:ext cx="6748557" cy="857250"/>
          </a:xfrm>
        </p:spPr>
        <p:txBody>
          <a:bodyPr>
            <a:normAutofit fontScale="90000"/>
          </a:bodyPr>
          <a:lstStyle/>
          <a:p>
            <a:r>
              <a:rPr lang="en-US" sz="2400" b="1" i="1" dirty="0">
                <a:latin typeface="+mj-lt"/>
              </a:rPr>
              <a:t/>
            </a:r>
            <a:br>
              <a:rPr lang="en-US" sz="2400" b="1" i="1" dirty="0">
                <a:latin typeface="+mj-lt"/>
              </a:rPr>
            </a:br>
            <a:r>
              <a:rPr lang="en-US" sz="2700" b="1" i="1" dirty="0">
                <a:latin typeface="+mj-lt"/>
              </a:rPr>
              <a:t>NUTRITION, PRODUCTION, CONSUMPTION</a:t>
            </a:r>
          </a:p>
        </p:txBody>
      </p:sp>
      <p:sp>
        <p:nvSpPr>
          <p:cNvPr id="5" name="Content Placeholder 4"/>
          <p:cNvSpPr>
            <a:spLocks noGrp="1"/>
          </p:cNvSpPr>
          <p:nvPr>
            <p:ph idx="1"/>
          </p:nvPr>
        </p:nvSpPr>
        <p:spPr>
          <a:xfrm>
            <a:off x="152401" y="2131727"/>
            <a:ext cx="5499292" cy="4650073"/>
          </a:xfrm>
        </p:spPr>
        <p:txBody>
          <a:bodyPr>
            <a:noAutofit/>
          </a:bodyPr>
          <a:lstStyle/>
          <a:p>
            <a:pPr marL="0" indent="0">
              <a:buNone/>
            </a:pPr>
            <a:r>
              <a:rPr lang="en-US" sz="2250" dirty="0"/>
              <a:t>SUB-NATIONAL NUTRITION MAPPING</a:t>
            </a:r>
          </a:p>
          <a:p>
            <a:pPr marL="0" indent="0">
              <a:buNone/>
            </a:pPr>
            <a:r>
              <a:rPr lang="en-US" sz="1500" dirty="0">
                <a:solidFill>
                  <a:schemeClr val="tx1">
                    <a:lumMod val="65000"/>
                    <a:lumOff val="35000"/>
                  </a:schemeClr>
                </a:solidFill>
              </a:rPr>
              <a:t>Using 30 DHS household surveys in various SSA countries (2005-2012), representative at the regional and urban/rural level, it is possible to show sub-national distributions of the most common nutrition indicators.</a:t>
            </a:r>
          </a:p>
          <a:p>
            <a:pPr marL="0" indent="0">
              <a:buNone/>
            </a:pPr>
            <a:r>
              <a:rPr lang="en-US" sz="2250" dirty="0"/>
              <a:t>SPAM 2005</a:t>
            </a:r>
          </a:p>
          <a:p>
            <a:pPr marL="0" indent="0">
              <a:buNone/>
            </a:pPr>
            <a:r>
              <a:rPr lang="en-US" sz="1500" dirty="0">
                <a:solidFill>
                  <a:schemeClr val="tx1">
                    <a:lumMod val="65000"/>
                    <a:lumOff val="35000"/>
                  </a:schemeClr>
                </a:solidFill>
              </a:rPr>
              <a:t>Updated version including 42 crops to values centered around the year 2005. Underlying model is being developed as a customizable web application.</a:t>
            </a:r>
          </a:p>
          <a:p>
            <a:pPr marL="0" indent="0">
              <a:buNone/>
            </a:pPr>
            <a:r>
              <a:rPr lang="en-US" sz="2250" dirty="0"/>
              <a:t>SUB-NATIONAL CONSUMPTION MAPPING</a:t>
            </a:r>
          </a:p>
          <a:p>
            <a:pPr marL="0" indent="0">
              <a:buNone/>
            </a:pPr>
            <a:r>
              <a:rPr lang="en-US" sz="1500" dirty="0">
                <a:solidFill>
                  <a:schemeClr val="tx1">
                    <a:lumMod val="65000"/>
                    <a:lumOff val="35000"/>
                  </a:schemeClr>
                </a:solidFill>
              </a:rPr>
              <a:t>Subnational per-capita consumption extracted from 24 nationally representative household surveys conducted in various years circa-2005 (in PPP$), with a maximum lag of +- 2 years for a limited number of countries.</a:t>
            </a:r>
          </a:p>
        </p:txBody>
      </p:sp>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t="8111" b="5797"/>
          <a:stretch/>
        </p:blipFill>
        <p:spPr>
          <a:xfrm>
            <a:off x="7079631" y="3298894"/>
            <a:ext cx="2004140" cy="1827368"/>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51692" y="4006722"/>
            <a:ext cx="1903933" cy="1965794"/>
          </a:xfrm>
          <a:prstGeom prst="rect">
            <a:avLst/>
          </a:prstGeom>
        </p:spPr>
      </p:pic>
      <p:pic>
        <p:nvPicPr>
          <p:cNvPr id="3" name="Picture 2"/>
          <p:cNvPicPr>
            <a:picLocks noChangeAspect="1"/>
          </p:cNvPicPr>
          <p:nvPr/>
        </p:nvPicPr>
        <p:blipFill>
          <a:blip r:embed="rId6"/>
          <a:stretch>
            <a:fillRect/>
          </a:stretch>
        </p:blipFill>
        <p:spPr>
          <a:xfrm>
            <a:off x="5662511" y="1853847"/>
            <a:ext cx="1804663" cy="1598762"/>
          </a:xfrm>
          <a:prstGeom prst="rect">
            <a:avLst/>
          </a:prstGeom>
        </p:spPr>
      </p:pic>
    </p:spTree>
    <p:extLst>
      <p:ext uri="{BB962C8B-B14F-4D97-AF65-F5344CB8AC3E}">
        <p14:creationId xmlns:p14="http://schemas.microsoft.com/office/powerpoint/2010/main" val="38539548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sz="quarter" idx="14"/>
          </p:nvPr>
        </p:nvSpPr>
        <p:spPr/>
      </p:sp>
      <p:sp>
        <p:nvSpPr>
          <p:cNvPr id="4" name="Slide Number Placeholder 3"/>
          <p:cNvSpPr>
            <a:spLocks noGrp="1"/>
          </p:cNvSpPr>
          <p:nvPr>
            <p:ph type="sldNum" sz="quarter" idx="13"/>
          </p:nvPr>
        </p:nvSpPr>
        <p:spPr/>
        <p:txBody>
          <a:bodyPr/>
          <a:lstStyle/>
          <a:p>
            <a:fld id="{47C198E2-3EBB-4273-84A1-D23D84FB3518}" type="slidenum">
              <a:rPr lang="en-US" smtClean="0"/>
              <a:pPr/>
              <a:t>20</a:t>
            </a:fld>
            <a:endParaRPr lang="en-US" dirty="0"/>
          </a:p>
        </p:txBody>
      </p:sp>
      <p:sp>
        <p:nvSpPr>
          <p:cNvPr id="3" name="Title 2"/>
          <p:cNvSpPr>
            <a:spLocks noGrp="1"/>
          </p:cNvSpPr>
          <p:nvPr>
            <p:ph type="title"/>
          </p:nvPr>
        </p:nvSpPr>
        <p:spPr>
          <a:xfrm>
            <a:off x="228600" y="1295400"/>
            <a:ext cx="2286000" cy="1219200"/>
          </a:xfrm>
        </p:spPr>
        <p:txBody>
          <a:bodyPr>
            <a:normAutofit/>
          </a:bodyPr>
          <a:lstStyle/>
          <a:p>
            <a:r>
              <a:rPr lang="en-US" sz="2500" b="1" dirty="0" smtClean="0"/>
              <a:t>Data Toolbar</a:t>
            </a:r>
            <a:r>
              <a:rPr lang="en-US" sz="2500" dirty="0" smtClean="0"/>
              <a:t>: Overlays</a:t>
            </a:r>
            <a:endParaRPr lang="en-US" sz="2500" dirty="0"/>
          </a:p>
        </p:txBody>
      </p:sp>
      <p:sp>
        <p:nvSpPr>
          <p:cNvPr id="6" name="Text Placeholder 5"/>
          <p:cNvSpPr>
            <a:spLocks noGrp="1"/>
          </p:cNvSpPr>
          <p:nvPr>
            <p:ph type="body" sz="quarter" idx="15"/>
          </p:nvPr>
        </p:nvSpPr>
        <p:spPr>
          <a:xfrm>
            <a:off x="228600" y="2667000"/>
            <a:ext cx="2286000" cy="4054475"/>
          </a:xfrm>
        </p:spPr>
        <p:txBody>
          <a:bodyPr/>
          <a:lstStyle/>
          <a:p>
            <a:r>
              <a:rPr lang="en-US" dirty="0"/>
              <a:t>S</a:t>
            </a:r>
            <a:r>
              <a:rPr lang="en-US" dirty="0" smtClean="0"/>
              <a:t>napshot of HarvestChoice 5-arc-minute layers for sub-Saharan Africa, </a:t>
            </a:r>
            <a:r>
              <a:rPr lang="en-US" dirty="0"/>
              <a:t>also accessible at </a:t>
            </a:r>
            <a:r>
              <a:rPr lang="en-US" dirty="0">
                <a:hlinkClick r:id="rId2"/>
              </a:rPr>
              <a:t>http://apps.harvestchoice.org/mappr</a:t>
            </a:r>
            <a:r>
              <a:rPr lang="en-US" dirty="0" smtClean="0">
                <a:hlinkClick r:id="rId2"/>
              </a:rPr>
              <a:t>/</a:t>
            </a:r>
            <a:r>
              <a:rPr lang="en-US" dirty="0" smtClean="0"/>
              <a:t> (with advanced data query tools) </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762250" y="1295400"/>
            <a:ext cx="6153150" cy="38862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502439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sz="quarter" idx="14"/>
          </p:nvPr>
        </p:nvSpPr>
        <p:spPr/>
      </p:sp>
      <p:sp>
        <p:nvSpPr>
          <p:cNvPr id="4" name="Slide Number Placeholder 3"/>
          <p:cNvSpPr>
            <a:spLocks noGrp="1"/>
          </p:cNvSpPr>
          <p:nvPr>
            <p:ph type="sldNum" sz="quarter" idx="13"/>
          </p:nvPr>
        </p:nvSpPr>
        <p:spPr/>
        <p:txBody>
          <a:bodyPr/>
          <a:lstStyle/>
          <a:p>
            <a:fld id="{47C198E2-3EBB-4273-84A1-D23D84FB3518}" type="slidenum">
              <a:rPr lang="en-US" smtClean="0"/>
              <a:pPr/>
              <a:t>21</a:t>
            </a:fld>
            <a:endParaRPr lang="en-US" dirty="0"/>
          </a:p>
        </p:txBody>
      </p:sp>
      <p:sp>
        <p:nvSpPr>
          <p:cNvPr id="3" name="Title 2"/>
          <p:cNvSpPr>
            <a:spLocks noGrp="1"/>
          </p:cNvSpPr>
          <p:nvPr>
            <p:ph type="title"/>
          </p:nvPr>
        </p:nvSpPr>
        <p:spPr/>
        <p:txBody>
          <a:bodyPr>
            <a:normAutofit fontScale="90000"/>
          </a:bodyPr>
          <a:lstStyle/>
          <a:p>
            <a:r>
              <a:rPr lang="en-US" dirty="0" smtClean="0"/>
              <a:t>Population, Poverty, Nutrition, Climate, Soils, etc.</a:t>
            </a:r>
            <a:endParaRPr lang="en-US" dirty="0"/>
          </a:p>
        </p:txBody>
      </p:sp>
      <p:sp>
        <p:nvSpPr>
          <p:cNvPr id="6" name="Text Placeholder 5"/>
          <p:cNvSpPr>
            <a:spLocks noGrp="1"/>
          </p:cNvSpPr>
          <p:nvPr>
            <p:ph type="body" sz="quarter" idx="15"/>
          </p:nvPr>
        </p:nvSpPr>
        <p:spPr/>
        <p:txBody>
          <a:bodyPr/>
          <a:lstStyle/>
          <a:p>
            <a:r>
              <a:rPr lang="en-US" dirty="0" smtClean="0"/>
              <a:t>Explore AR sites in full context.</a:t>
            </a:r>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62250" y="1295400"/>
            <a:ext cx="6153150" cy="38862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734285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sz="quarter" idx="14"/>
          </p:nvPr>
        </p:nvSpPr>
        <p:spPr/>
      </p:sp>
      <p:sp>
        <p:nvSpPr>
          <p:cNvPr id="4" name="Slide Number Placeholder 3"/>
          <p:cNvSpPr>
            <a:spLocks noGrp="1"/>
          </p:cNvSpPr>
          <p:nvPr>
            <p:ph type="sldNum" sz="quarter" idx="13"/>
          </p:nvPr>
        </p:nvSpPr>
        <p:spPr/>
        <p:txBody>
          <a:bodyPr/>
          <a:lstStyle/>
          <a:p>
            <a:fld id="{47C198E2-3EBB-4273-84A1-D23D84FB3518}" type="slidenum">
              <a:rPr lang="en-US" smtClean="0"/>
              <a:pPr/>
              <a:t>22</a:t>
            </a:fld>
            <a:endParaRPr lang="en-US" dirty="0"/>
          </a:p>
        </p:txBody>
      </p:sp>
      <p:sp>
        <p:nvSpPr>
          <p:cNvPr id="3" name="Title 2"/>
          <p:cNvSpPr>
            <a:spLocks noGrp="1"/>
          </p:cNvSpPr>
          <p:nvPr>
            <p:ph type="title"/>
          </p:nvPr>
        </p:nvSpPr>
        <p:spPr/>
        <p:txBody>
          <a:bodyPr>
            <a:normAutofit/>
          </a:bodyPr>
          <a:lstStyle/>
          <a:p>
            <a:r>
              <a:rPr lang="en-US" sz="2500" dirty="0" smtClean="0"/>
              <a:t>Contribute your own vector maps…</a:t>
            </a:r>
            <a:endParaRPr lang="en-US" sz="2500" i="1" dirty="0"/>
          </a:p>
        </p:txBody>
      </p:sp>
      <p:sp>
        <p:nvSpPr>
          <p:cNvPr id="6" name="Text Placeholder 5"/>
          <p:cNvSpPr>
            <a:spLocks noGrp="1"/>
          </p:cNvSpPr>
          <p:nvPr>
            <p:ph type="body" sz="quarter" idx="15"/>
          </p:nvPr>
        </p:nvSpPr>
        <p:spPr/>
        <p:txBody>
          <a:bodyPr/>
          <a:lstStyle/>
          <a:p>
            <a:r>
              <a:rPr lang="en-US" dirty="0" smtClean="0"/>
              <a:t>PMMT can incorporate contributed maps (e.g. MEASURE DHS sub-national child mortality estimates)</a:t>
            </a:r>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43200" y="1333500"/>
            <a:ext cx="6172199" cy="389823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725964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sz="quarter" idx="14"/>
          </p:nvPr>
        </p:nvSpPr>
        <p:spPr/>
      </p:sp>
      <p:sp>
        <p:nvSpPr>
          <p:cNvPr id="4" name="Slide Number Placeholder 3"/>
          <p:cNvSpPr>
            <a:spLocks noGrp="1"/>
          </p:cNvSpPr>
          <p:nvPr>
            <p:ph type="sldNum" sz="quarter" idx="13"/>
          </p:nvPr>
        </p:nvSpPr>
        <p:spPr/>
        <p:txBody>
          <a:bodyPr/>
          <a:lstStyle/>
          <a:p>
            <a:fld id="{47C198E2-3EBB-4273-84A1-D23D84FB3518}" type="slidenum">
              <a:rPr lang="en-US" smtClean="0"/>
              <a:pPr/>
              <a:t>23</a:t>
            </a:fld>
            <a:endParaRPr lang="en-US" dirty="0"/>
          </a:p>
        </p:txBody>
      </p:sp>
      <p:sp>
        <p:nvSpPr>
          <p:cNvPr id="3" name="Title 2"/>
          <p:cNvSpPr>
            <a:spLocks noGrp="1"/>
          </p:cNvSpPr>
          <p:nvPr>
            <p:ph type="title"/>
          </p:nvPr>
        </p:nvSpPr>
        <p:spPr/>
        <p:txBody>
          <a:bodyPr>
            <a:normAutofit/>
          </a:bodyPr>
          <a:lstStyle/>
          <a:p>
            <a:r>
              <a:rPr lang="en-US" sz="2500" b="1" dirty="0" smtClean="0"/>
              <a:t>Header Toolbar</a:t>
            </a:r>
            <a:r>
              <a:rPr lang="en-US" sz="2500" dirty="0" smtClean="0"/>
              <a:t>: Print and Share</a:t>
            </a:r>
            <a:endParaRPr lang="en-US" sz="2500" dirty="0"/>
          </a:p>
        </p:txBody>
      </p:sp>
      <p:sp>
        <p:nvSpPr>
          <p:cNvPr id="6" name="Text Placeholder 5"/>
          <p:cNvSpPr>
            <a:spLocks noGrp="1"/>
          </p:cNvSpPr>
          <p:nvPr>
            <p:ph type="body" sz="quarter" idx="15"/>
          </p:nvPr>
        </p:nvSpPr>
        <p:spPr/>
        <p:txBody>
          <a:bodyPr/>
          <a:lstStyle/>
          <a:p>
            <a:r>
              <a:rPr lang="en-US" dirty="0" smtClean="0"/>
              <a:t>Export to PNG and insert all layers and legend into your own documents.</a:t>
            </a:r>
            <a:endParaRPr lang="en-US" dirty="0"/>
          </a:p>
        </p:txBody>
      </p:sp>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l="5648" r="13605"/>
          <a:stretch/>
        </p:blipFill>
        <p:spPr>
          <a:xfrm>
            <a:off x="2743200" y="1295400"/>
            <a:ext cx="6196012" cy="484632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719916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sz="quarter" idx="14"/>
          </p:nvPr>
        </p:nvSpPr>
        <p:spPr/>
      </p:sp>
      <p:sp>
        <p:nvSpPr>
          <p:cNvPr id="4" name="Slide Number Placeholder 3"/>
          <p:cNvSpPr>
            <a:spLocks noGrp="1"/>
          </p:cNvSpPr>
          <p:nvPr>
            <p:ph type="sldNum" sz="quarter" idx="13"/>
          </p:nvPr>
        </p:nvSpPr>
        <p:spPr/>
        <p:txBody>
          <a:bodyPr/>
          <a:lstStyle/>
          <a:p>
            <a:fld id="{47C198E2-3EBB-4273-84A1-D23D84FB3518}" type="slidenum">
              <a:rPr lang="en-US" smtClean="0"/>
              <a:pPr/>
              <a:t>24</a:t>
            </a:fld>
            <a:endParaRPr lang="en-US" dirty="0"/>
          </a:p>
        </p:txBody>
      </p:sp>
      <p:sp>
        <p:nvSpPr>
          <p:cNvPr id="3" name="Title 2"/>
          <p:cNvSpPr>
            <a:spLocks noGrp="1"/>
          </p:cNvSpPr>
          <p:nvPr>
            <p:ph type="title"/>
          </p:nvPr>
        </p:nvSpPr>
        <p:spPr/>
        <p:txBody>
          <a:bodyPr>
            <a:normAutofit/>
          </a:bodyPr>
          <a:lstStyle/>
          <a:p>
            <a:r>
              <a:rPr lang="en-US" sz="2500" b="1" dirty="0"/>
              <a:t>Header Toolbar</a:t>
            </a:r>
            <a:r>
              <a:rPr lang="en-US" sz="2500" dirty="0"/>
              <a:t>: </a:t>
            </a:r>
            <a:r>
              <a:rPr lang="en-US" sz="2500" dirty="0" smtClean="0"/>
              <a:t>Print, Share, </a:t>
            </a:r>
            <a:r>
              <a:rPr lang="en-US" sz="2500" dirty="0"/>
              <a:t>and Embed</a:t>
            </a:r>
          </a:p>
        </p:txBody>
      </p:sp>
      <p:sp>
        <p:nvSpPr>
          <p:cNvPr id="6" name="Text Placeholder 5"/>
          <p:cNvSpPr>
            <a:spLocks noGrp="1"/>
          </p:cNvSpPr>
          <p:nvPr>
            <p:ph type="body" sz="quarter" idx="15"/>
          </p:nvPr>
        </p:nvSpPr>
        <p:spPr/>
        <p:txBody>
          <a:bodyPr/>
          <a:lstStyle/>
          <a:p>
            <a:r>
              <a:rPr lang="en-US" dirty="0" smtClean="0"/>
              <a:t>Use the view’s permalink to share an interactive map with others via e-mail, etc.</a:t>
            </a:r>
            <a:endParaRPr lang="en-US" dirty="0"/>
          </a:p>
        </p:txBody>
      </p:sp>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743200" y="1295400"/>
            <a:ext cx="6172200" cy="484632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151681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3"/>
          </p:nvPr>
        </p:nvSpPr>
        <p:spPr/>
        <p:txBody>
          <a:bodyPr/>
          <a:lstStyle/>
          <a:p>
            <a:fld id="{47C198E2-3EBB-4273-84A1-D23D84FB3518}" type="slidenum">
              <a:rPr lang="en-US" smtClean="0"/>
              <a:pPr/>
              <a:t>25</a:t>
            </a:fld>
            <a:endParaRPr lang="en-US" dirty="0"/>
          </a:p>
        </p:txBody>
      </p:sp>
      <p:sp>
        <p:nvSpPr>
          <p:cNvPr id="3" name="Title 2"/>
          <p:cNvSpPr>
            <a:spLocks noGrp="1"/>
          </p:cNvSpPr>
          <p:nvPr>
            <p:ph type="title"/>
          </p:nvPr>
        </p:nvSpPr>
        <p:spPr>
          <a:xfrm>
            <a:off x="4293420" y="1295400"/>
            <a:ext cx="4050479" cy="762000"/>
          </a:xfrm>
        </p:spPr>
        <p:txBody>
          <a:bodyPr>
            <a:normAutofit fontScale="90000"/>
          </a:bodyPr>
          <a:lstStyle/>
          <a:p>
            <a:r>
              <a:rPr lang="en-US" dirty="0" smtClean="0"/>
              <a:t>PMMT Monitoring:</a:t>
            </a:r>
            <a:br>
              <a:rPr lang="en-US" dirty="0" smtClean="0"/>
            </a:br>
            <a:r>
              <a:rPr lang="en-US" i="1" dirty="0" smtClean="0"/>
              <a:t>Basic </a:t>
            </a:r>
            <a:r>
              <a:rPr lang="en-US" i="1" dirty="0"/>
              <a:t>Concepts</a:t>
            </a:r>
          </a:p>
        </p:txBody>
      </p:sp>
      <p:grpSp>
        <p:nvGrpSpPr>
          <p:cNvPr id="37" name="Group 36"/>
          <p:cNvGrpSpPr/>
          <p:nvPr/>
        </p:nvGrpSpPr>
        <p:grpSpPr>
          <a:xfrm>
            <a:off x="371819" y="609601"/>
            <a:ext cx="3031576" cy="1931072"/>
            <a:chOff x="1790312" y="1657102"/>
            <a:chExt cx="5563376" cy="3543795"/>
          </a:xfrm>
          <a:effectLst>
            <a:outerShdw blurRad="50800" dist="38100" dir="10800000" algn="r" rotWithShape="0">
              <a:prstClr val="black">
                <a:alpha val="40000"/>
              </a:prstClr>
            </a:outerShdw>
          </a:effectLst>
        </p:grpSpPr>
        <p:pic>
          <p:nvPicPr>
            <p:cNvPr id="35" name="Picture 3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90312" y="1657102"/>
              <a:ext cx="5563376" cy="3543795"/>
            </a:xfrm>
            <a:prstGeom prst="rect">
              <a:avLst/>
            </a:prstGeom>
          </p:spPr>
        </p:pic>
        <p:sp>
          <p:nvSpPr>
            <p:cNvPr id="36" name="Freeform 35"/>
            <p:cNvSpPr/>
            <p:nvPr/>
          </p:nvSpPr>
          <p:spPr>
            <a:xfrm>
              <a:off x="3857625" y="1743075"/>
              <a:ext cx="1857375" cy="1985963"/>
            </a:xfrm>
            <a:custGeom>
              <a:avLst/>
              <a:gdLst>
                <a:gd name="connsiteX0" fmla="*/ 71438 w 1857375"/>
                <a:gd name="connsiteY0" fmla="*/ 1828800 h 1985963"/>
                <a:gd name="connsiteX1" fmla="*/ 71438 w 1857375"/>
                <a:gd name="connsiteY1" fmla="*/ 1143000 h 1985963"/>
                <a:gd name="connsiteX2" fmla="*/ 0 w 1857375"/>
                <a:gd name="connsiteY2" fmla="*/ 414338 h 1985963"/>
                <a:gd name="connsiteX3" fmla="*/ 371475 w 1857375"/>
                <a:gd name="connsiteY3" fmla="*/ 342900 h 1985963"/>
                <a:gd name="connsiteX4" fmla="*/ 657225 w 1857375"/>
                <a:gd name="connsiteY4" fmla="*/ 285750 h 1985963"/>
                <a:gd name="connsiteX5" fmla="*/ 842963 w 1857375"/>
                <a:gd name="connsiteY5" fmla="*/ 557213 h 1985963"/>
                <a:gd name="connsiteX6" fmla="*/ 1000125 w 1857375"/>
                <a:gd name="connsiteY6" fmla="*/ 471488 h 1985963"/>
                <a:gd name="connsiteX7" fmla="*/ 1085850 w 1857375"/>
                <a:gd name="connsiteY7" fmla="*/ 171450 h 1985963"/>
                <a:gd name="connsiteX8" fmla="*/ 1300163 w 1857375"/>
                <a:gd name="connsiteY8" fmla="*/ 14288 h 1985963"/>
                <a:gd name="connsiteX9" fmla="*/ 1485900 w 1857375"/>
                <a:gd name="connsiteY9" fmla="*/ 0 h 1985963"/>
                <a:gd name="connsiteX10" fmla="*/ 1700213 w 1857375"/>
                <a:gd name="connsiteY10" fmla="*/ 0 h 1985963"/>
                <a:gd name="connsiteX11" fmla="*/ 1814513 w 1857375"/>
                <a:gd name="connsiteY11" fmla="*/ 128588 h 1985963"/>
                <a:gd name="connsiteX12" fmla="*/ 1857375 w 1857375"/>
                <a:gd name="connsiteY12" fmla="*/ 328613 h 1985963"/>
                <a:gd name="connsiteX13" fmla="*/ 1828800 w 1857375"/>
                <a:gd name="connsiteY13" fmla="*/ 557213 h 1985963"/>
                <a:gd name="connsiteX14" fmla="*/ 1671638 w 1857375"/>
                <a:gd name="connsiteY14" fmla="*/ 671513 h 1985963"/>
                <a:gd name="connsiteX15" fmla="*/ 1300163 w 1857375"/>
                <a:gd name="connsiteY15" fmla="*/ 828675 h 1985963"/>
                <a:gd name="connsiteX16" fmla="*/ 1042988 w 1857375"/>
                <a:gd name="connsiteY16" fmla="*/ 871538 h 1985963"/>
                <a:gd name="connsiteX17" fmla="*/ 985838 w 1857375"/>
                <a:gd name="connsiteY17" fmla="*/ 1143000 h 1985963"/>
                <a:gd name="connsiteX18" fmla="*/ 985838 w 1857375"/>
                <a:gd name="connsiteY18" fmla="*/ 1300163 h 1985963"/>
                <a:gd name="connsiteX19" fmla="*/ 971550 w 1857375"/>
                <a:gd name="connsiteY19" fmla="*/ 1685925 h 1985963"/>
                <a:gd name="connsiteX20" fmla="*/ 857250 w 1857375"/>
                <a:gd name="connsiteY20" fmla="*/ 1757363 h 1985963"/>
                <a:gd name="connsiteX21" fmla="*/ 657225 w 1857375"/>
                <a:gd name="connsiteY21" fmla="*/ 1928813 h 1985963"/>
                <a:gd name="connsiteX22" fmla="*/ 471488 w 1857375"/>
                <a:gd name="connsiteY22" fmla="*/ 1971675 h 1985963"/>
                <a:gd name="connsiteX23" fmla="*/ 271463 w 1857375"/>
                <a:gd name="connsiteY23" fmla="*/ 1985963 h 1985963"/>
                <a:gd name="connsiteX24" fmla="*/ 200025 w 1857375"/>
                <a:gd name="connsiteY24" fmla="*/ 1943100 h 1985963"/>
                <a:gd name="connsiteX25" fmla="*/ 71438 w 1857375"/>
                <a:gd name="connsiteY25" fmla="*/ 1828800 h 1985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57375" h="1985963">
                  <a:moveTo>
                    <a:pt x="71438" y="1828800"/>
                  </a:moveTo>
                  <a:lnTo>
                    <a:pt x="71438" y="1143000"/>
                  </a:lnTo>
                  <a:lnTo>
                    <a:pt x="0" y="414338"/>
                  </a:lnTo>
                  <a:lnTo>
                    <a:pt x="371475" y="342900"/>
                  </a:lnTo>
                  <a:lnTo>
                    <a:pt x="657225" y="285750"/>
                  </a:lnTo>
                  <a:lnTo>
                    <a:pt x="842963" y="557213"/>
                  </a:lnTo>
                  <a:lnTo>
                    <a:pt x="1000125" y="471488"/>
                  </a:lnTo>
                  <a:lnTo>
                    <a:pt x="1085850" y="171450"/>
                  </a:lnTo>
                  <a:lnTo>
                    <a:pt x="1300163" y="14288"/>
                  </a:lnTo>
                  <a:lnTo>
                    <a:pt x="1485900" y="0"/>
                  </a:lnTo>
                  <a:lnTo>
                    <a:pt x="1700213" y="0"/>
                  </a:lnTo>
                  <a:lnTo>
                    <a:pt x="1814513" y="128588"/>
                  </a:lnTo>
                  <a:lnTo>
                    <a:pt x="1857375" y="328613"/>
                  </a:lnTo>
                  <a:lnTo>
                    <a:pt x="1828800" y="557213"/>
                  </a:lnTo>
                  <a:lnTo>
                    <a:pt x="1671638" y="671513"/>
                  </a:lnTo>
                  <a:lnTo>
                    <a:pt x="1300163" y="828675"/>
                  </a:lnTo>
                  <a:lnTo>
                    <a:pt x="1042988" y="871538"/>
                  </a:lnTo>
                  <a:lnTo>
                    <a:pt x="985838" y="1143000"/>
                  </a:lnTo>
                  <a:lnTo>
                    <a:pt x="985838" y="1300163"/>
                  </a:lnTo>
                  <a:lnTo>
                    <a:pt x="971550" y="1685925"/>
                  </a:lnTo>
                  <a:lnTo>
                    <a:pt x="857250" y="1757363"/>
                  </a:lnTo>
                  <a:lnTo>
                    <a:pt x="657225" y="1928813"/>
                  </a:lnTo>
                  <a:lnTo>
                    <a:pt x="471488" y="1971675"/>
                  </a:lnTo>
                  <a:lnTo>
                    <a:pt x="271463" y="1985963"/>
                  </a:lnTo>
                  <a:lnTo>
                    <a:pt x="200025" y="1943100"/>
                  </a:lnTo>
                  <a:lnTo>
                    <a:pt x="71438" y="1828800"/>
                  </a:lnTo>
                  <a:close/>
                </a:path>
              </a:pathLst>
            </a:custGeom>
            <a:noFill/>
            <a:ln>
              <a:solidFill>
                <a:srgbClr val="FFC0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grpSp>
      <p:grpSp>
        <p:nvGrpSpPr>
          <p:cNvPr id="33" name="Group 32"/>
          <p:cNvGrpSpPr/>
          <p:nvPr/>
        </p:nvGrpSpPr>
        <p:grpSpPr>
          <a:xfrm>
            <a:off x="660478" y="2286000"/>
            <a:ext cx="7645322" cy="4323791"/>
            <a:chOff x="755629" y="2214776"/>
            <a:chExt cx="7645322" cy="4323791"/>
          </a:xfrm>
        </p:grpSpPr>
        <p:sp>
          <p:nvSpPr>
            <p:cNvPr id="7" name="Freeform 6"/>
            <p:cNvSpPr/>
            <p:nvPr/>
          </p:nvSpPr>
          <p:spPr>
            <a:xfrm>
              <a:off x="5919053" y="5097311"/>
              <a:ext cx="898710" cy="400780"/>
            </a:xfrm>
            <a:custGeom>
              <a:avLst/>
              <a:gdLst/>
              <a:ahLst/>
              <a:cxnLst/>
              <a:rect l="0" t="0" r="0" b="0"/>
              <a:pathLst>
                <a:path>
                  <a:moveTo>
                    <a:pt x="0" y="0"/>
                  </a:moveTo>
                  <a:lnTo>
                    <a:pt x="0" y="238926"/>
                  </a:lnTo>
                  <a:lnTo>
                    <a:pt x="898710" y="238926"/>
                  </a:lnTo>
                  <a:lnTo>
                    <a:pt x="898710" y="400780"/>
                  </a:lnTo>
                </a:path>
              </a:pathLst>
            </a:custGeom>
            <a:noFill/>
          </p:spPr>
          <p:style>
            <a:lnRef idx="2">
              <a:schemeClr val="accent3">
                <a:shade val="8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sp>
        <p:sp>
          <p:nvSpPr>
            <p:cNvPr id="8" name="Freeform 7"/>
            <p:cNvSpPr/>
            <p:nvPr/>
          </p:nvSpPr>
          <p:spPr>
            <a:xfrm>
              <a:off x="5020342" y="5097311"/>
              <a:ext cx="898710" cy="400780"/>
            </a:xfrm>
            <a:custGeom>
              <a:avLst/>
              <a:gdLst/>
              <a:ahLst/>
              <a:cxnLst/>
              <a:rect l="0" t="0" r="0" b="0"/>
              <a:pathLst>
                <a:path>
                  <a:moveTo>
                    <a:pt x="898710" y="0"/>
                  </a:moveTo>
                  <a:lnTo>
                    <a:pt x="898710" y="238926"/>
                  </a:lnTo>
                  <a:lnTo>
                    <a:pt x="0" y="238926"/>
                  </a:lnTo>
                  <a:lnTo>
                    <a:pt x="0" y="400780"/>
                  </a:lnTo>
                </a:path>
              </a:pathLst>
            </a:custGeom>
            <a:noFill/>
          </p:spPr>
          <p:style>
            <a:lnRef idx="2">
              <a:schemeClr val="accent3">
                <a:shade val="8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sp>
        <p:sp>
          <p:nvSpPr>
            <p:cNvPr id="9" name="Freeform 8"/>
            <p:cNvSpPr/>
            <p:nvPr/>
          </p:nvSpPr>
          <p:spPr>
            <a:xfrm>
              <a:off x="4570987" y="4002873"/>
              <a:ext cx="1348066" cy="400780"/>
            </a:xfrm>
            <a:custGeom>
              <a:avLst/>
              <a:gdLst/>
              <a:ahLst/>
              <a:cxnLst/>
              <a:rect l="0" t="0" r="0" b="0"/>
              <a:pathLst>
                <a:path>
                  <a:moveTo>
                    <a:pt x="0" y="0"/>
                  </a:moveTo>
                  <a:lnTo>
                    <a:pt x="0" y="238926"/>
                  </a:lnTo>
                  <a:lnTo>
                    <a:pt x="1348066" y="238926"/>
                  </a:lnTo>
                  <a:lnTo>
                    <a:pt x="1348066" y="400780"/>
                  </a:lnTo>
                </a:path>
              </a:pathLst>
            </a:custGeom>
            <a:noFill/>
          </p:spPr>
          <p:style>
            <a:lnRef idx="2">
              <a:schemeClr val="accent3">
                <a:shade val="8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sp>
        <p:sp>
          <p:nvSpPr>
            <p:cNvPr id="10" name="Freeform 9"/>
            <p:cNvSpPr/>
            <p:nvPr/>
          </p:nvSpPr>
          <p:spPr>
            <a:xfrm>
              <a:off x="3177201" y="5097311"/>
              <a:ext cx="91440" cy="400780"/>
            </a:xfrm>
            <a:custGeom>
              <a:avLst/>
              <a:gdLst/>
              <a:ahLst/>
              <a:cxnLst/>
              <a:rect l="0" t="0" r="0" b="0"/>
              <a:pathLst>
                <a:path>
                  <a:moveTo>
                    <a:pt x="45720" y="0"/>
                  </a:moveTo>
                  <a:lnTo>
                    <a:pt x="45720" y="400780"/>
                  </a:lnTo>
                </a:path>
              </a:pathLst>
            </a:custGeom>
            <a:noFill/>
          </p:spPr>
          <p:style>
            <a:lnRef idx="2">
              <a:schemeClr val="accent3">
                <a:shade val="8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sp>
        <p:sp>
          <p:nvSpPr>
            <p:cNvPr id="11" name="Freeform 10"/>
            <p:cNvSpPr/>
            <p:nvPr/>
          </p:nvSpPr>
          <p:spPr>
            <a:xfrm>
              <a:off x="3222921" y="4002873"/>
              <a:ext cx="1348066" cy="400780"/>
            </a:xfrm>
            <a:custGeom>
              <a:avLst/>
              <a:gdLst/>
              <a:ahLst/>
              <a:cxnLst/>
              <a:rect l="0" t="0" r="0" b="0"/>
              <a:pathLst>
                <a:path>
                  <a:moveTo>
                    <a:pt x="1348066" y="0"/>
                  </a:moveTo>
                  <a:lnTo>
                    <a:pt x="1348066" y="238926"/>
                  </a:lnTo>
                  <a:lnTo>
                    <a:pt x="0" y="238926"/>
                  </a:lnTo>
                  <a:lnTo>
                    <a:pt x="0" y="400780"/>
                  </a:lnTo>
                </a:path>
              </a:pathLst>
            </a:custGeom>
            <a:noFill/>
          </p:spPr>
          <p:style>
            <a:lnRef idx="2">
              <a:schemeClr val="accent3">
                <a:shade val="8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sp>
        <p:sp>
          <p:nvSpPr>
            <p:cNvPr id="12" name="Freeform 11"/>
            <p:cNvSpPr/>
            <p:nvPr/>
          </p:nvSpPr>
          <p:spPr>
            <a:xfrm>
              <a:off x="2324210" y="2908434"/>
              <a:ext cx="1576906" cy="747609"/>
            </a:xfrm>
            <a:custGeom>
              <a:avLst/>
              <a:gdLst/>
              <a:ahLst/>
              <a:cxnLst/>
              <a:rect l="0" t="0" r="0" b="0"/>
              <a:pathLst>
                <a:path>
                  <a:moveTo>
                    <a:pt x="0" y="0"/>
                  </a:moveTo>
                  <a:lnTo>
                    <a:pt x="0" y="747609"/>
                  </a:lnTo>
                  <a:lnTo>
                    <a:pt x="1576906" y="747609"/>
                  </a:lnTo>
                </a:path>
              </a:pathLst>
            </a:custGeom>
            <a:noFill/>
          </p:spPr>
          <p:style>
            <a:lnRef idx="2">
              <a:schemeClr val="accent3">
                <a:shade val="6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sp>
        <p:sp>
          <p:nvSpPr>
            <p:cNvPr id="13" name="Freeform 12"/>
            <p:cNvSpPr/>
            <p:nvPr/>
          </p:nvSpPr>
          <p:spPr>
            <a:xfrm>
              <a:off x="2095369" y="2908434"/>
              <a:ext cx="228840" cy="747609"/>
            </a:xfrm>
            <a:custGeom>
              <a:avLst/>
              <a:gdLst/>
              <a:ahLst/>
              <a:cxnLst/>
              <a:rect l="0" t="0" r="0" b="0"/>
              <a:pathLst>
                <a:path>
                  <a:moveTo>
                    <a:pt x="228840" y="0"/>
                  </a:moveTo>
                  <a:lnTo>
                    <a:pt x="228840" y="747609"/>
                  </a:lnTo>
                  <a:lnTo>
                    <a:pt x="0" y="747609"/>
                  </a:lnTo>
                </a:path>
              </a:pathLst>
            </a:custGeom>
            <a:noFill/>
          </p:spPr>
          <p:style>
            <a:lnRef idx="2">
              <a:schemeClr val="accent3">
                <a:shade val="6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sp>
        <p:sp>
          <p:nvSpPr>
            <p:cNvPr id="14" name="Freeform 13"/>
            <p:cNvSpPr/>
            <p:nvPr/>
          </p:nvSpPr>
          <p:spPr>
            <a:xfrm>
              <a:off x="1654339" y="2214776"/>
              <a:ext cx="1568581" cy="693658"/>
            </a:xfrm>
            <a:custGeom>
              <a:avLst/>
              <a:gdLst>
                <a:gd name="connsiteX0" fmla="*/ 0 w 1339740"/>
                <a:gd name="connsiteY0" fmla="*/ 0 h 693658"/>
                <a:gd name="connsiteX1" fmla="*/ 1339740 w 1339740"/>
                <a:gd name="connsiteY1" fmla="*/ 0 h 693658"/>
                <a:gd name="connsiteX2" fmla="*/ 1339740 w 1339740"/>
                <a:gd name="connsiteY2" fmla="*/ 693658 h 693658"/>
                <a:gd name="connsiteX3" fmla="*/ 0 w 1339740"/>
                <a:gd name="connsiteY3" fmla="*/ 693658 h 693658"/>
                <a:gd name="connsiteX4" fmla="*/ 0 w 1339740"/>
                <a:gd name="connsiteY4" fmla="*/ 0 h 693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9740" h="693658">
                  <a:moveTo>
                    <a:pt x="0" y="0"/>
                  </a:moveTo>
                  <a:lnTo>
                    <a:pt x="1339740" y="0"/>
                  </a:lnTo>
                  <a:lnTo>
                    <a:pt x="1339740" y="693658"/>
                  </a:lnTo>
                  <a:lnTo>
                    <a:pt x="0" y="693658"/>
                  </a:lnTo>
                  <a:lnTo>
                    <a:pt x="0" y="0"/>
                  </a:lnTo>
                  <a:close/>
                </a:path>
              </a:pathLst>
            </a:custGeom>
          </p:spPr>
          <p:style>
            <a:lnRef idx="3">
              <a:schemeClr val="lt1"/>
            </a:lnRef>
            <a:fillRef idx="1">
              <a:schemeClr val="accent2"/>
            </a:fillRef>
            <a:effectRef idx="1">
              <a:schemeClr val="accent2"/>
            </a:effectRef>
            <a:fontRef idx="minor">
              <a:schemeClr val="lt1"/>
            </a:fontRef>
          </p:style>
          <p:txBody>
            <a:bodyPr spcFirstLastPara="0" vert="horz" wrap="square" lIns="13335" tIns="13335" rIns="13335" bIns="97883" numCol="1" spcCol="1270" anchor="ctr" anchorCtr="0">
              <a:noAutofit/>
            </a:bodyPr>
            <a:lstStyle/>
            <a:p>
              <a:pPr lvl="0" algn="ctr" defTabSz="933450">
                <a:lnSpc>
                  <a:spcPct val="90000"/>
                </a:lnSpc>
                <a:spcBef>
                  <a:spcPct val="0"/>
                </a:spcBef>
                <a:spcAft>
                  <a:spcPct val="35000"/>
                </a:spcAft>
              </a:pPr>
              <a:r>
                <a:rPr lang="en-US" sz="2000" kern="1200" dirty="0" smtClean="0"/>
                <a:t>Data Report</a:t>
              </a:r>
              <a:endParaRPr lang="en-US" sz="2000" kern="1200" dirty="0"/>
            </a:p>
          </p:txBody>
        </p:sp>
        <p:sp>
          <p:nvSpPr>
            <p:cNvPr id="15" name="Freeform 14"/>
            <p:cNvSpPr/>
            <p:nvPr/>
          </p:nvSpPr>
          <p:spPr>
            <a:xfrm>
              <a:off x="2525170" y="2696168"/>
              <a:ext cx="2032543" cy="489365"/>
            </a:xfrm>
            <a:custGeom>
              <a:avLst/>
              <a:gdLst>
                <a:gd name="connsiteX0" fmla="*/ 0 w 1205766"/>
                <a:gd name="connsiteY0" fmla="*/ 0 h 231219"/>
                <a:gd name="connsiteX1" fmla="*/ 1205766 w 1205766"/>
                <a:gd name="connsiteY1" fmla="*/ 0 h 231219"/>
                <a:gd name="connsiteX2" fmla="*/ 1205766 w 1205766"/>
                <a:gd name="connsiteY2" fmla="*/ 231219 h 231219"/>
                <a:gd name="connsiteX3" fmla="*/ 0 w 1205766"/>
                <a:gd name="connsiteY3" fmla="*/ 231219 h 231219"/>
                <a:gd name="connsiteX4" fmla="*/ 0 w 1205766"/>
                <a:gd name="connsiteY4" fmla="*/ 0 h 231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766" h="231219">
                  <a:moveTo>
                    <a:pt x="0" y="0"/>
                  </a:moveTo>
                  <a:lnTo>
                    <a:pt x="1205766" y="0"/>
                  </a:lnTo>
                  <a:lnTo>
                    <a:pt x="1205766" y="231219"/>
                  </a:lnTo>
                  <a:lnTo>
                    <a:pt x="0" y="231219"/>
                  </a:lnTo>
                  <a:lnTo>
                    <a:pt x="0" y="0"/>
                  </a:lnTo>
                  <a:close/>
                </a:path>
              </a:pathLst>
            </a:custGeom>
            <a:solidFill>
              <a:schemeClr val="accent2">
                <a:lumMod val="20000"/>
                <a:lumOff val="80000"/>
                <a:alpha val="90000"/>
              </a:schemeClr>
            </a:solidFill>
            <a:ln>
              <a:noFill/>
            </a:ln>
          </p:spPr>
          <p:style>
            <a:lnRef idx="2">
              <a:schemeClr val="accent3">
                <a:hueOff val="0"/>
                <a:satOff val="0"/>
                <a:lumOff val="0"/>
                <a:alphaOff val="0"/>
              </a:schemeClr>
            </a:lnRef>
            <a:fillRef idx="1">
              <a:schemeClr val="accent3">
                <a:alpha val="90000"/>
                <a:tint val="40000"/>
                <a:hueOff val="0"/>
                <a:satOff val="0"/>
                <a:lumOff val="0"/>
                <a:alphaOff val="0"/>
              </a:schemeClr>
            </a:fillRef>
            <a:effectRef idx="0">
              <a:schemeClr val="accent3">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1440" tIns="91440" rIns="91440" bIns="91440" numCol="1" spcCol="1270" anchor="ctr" anchorCtr="0">
              <a:spAutoFit/>
            </a:bodyPr>
            <a:lstStyle/>
            <a:p>
              <a:pPr lvl="0" defTabSz="355600">
                <a:lnSpc>
                  <a:spcPct val="90000"/>
                </a:lnSpc>
                <a:spcBef>
                  <a:spcPct val="0"/>
                </a:spcBef>
                <a:spcAft>
                  <a:spcPct val="35000"/>
                </a:spcAft>
              </a:pPr>
              <a:r>
                <a:rPr lang="en-US" sz="1100" kern="1200" dirty="0" smtClean="0">
                  <a:solidFill>
                    <a:schemeClr val="bg2">
                      <a:lumMod val="25000"/>
                    </a:schemeClr>
                  </a:solidFill>
                </a:rPr>
                <a:t>time-series of indicators at the site and/or work package level</a:t>
              </a:r>
              <a:endParaRPr lang="en-US" sz="1100" kern="1200" dirty="0">
                <a:solidFill>
                  <a:schemeClr val="bg2">
                    <a:lumMod val="25000"/>
                  </a:schemeClr>
                </a:solidFill>
              </a:endParaRPr>
            </a:p>
          </p:txBody>
        </p:sp>
        <p:sp>
          <p:nvSpPr>
            <p:cNvPr id="16" name="Freeform 15"/>
            <p:cNvSpPr/>
            <p:nvPr/>
          </p:nvSpPr>
          <p:spPr>
            <a:xfrm>
              <a:off x="755629" y="3309215"/>
              <a:ext cx="1339740" cy="693658"/>
            </a:xfrm>
            <a:custGeom>
              <a:avLst/>
              <a:gdLst>
                <a:gd name="connsiteX0" fmla="*/ 0 w 1339740"/>
                <a:gd name="connsiteY0" fmla="*/ 0 h 693658"/>
                <a:gd name="connsiteX1" fmla="*/ 1339740 w 1339740"/>
                <a:gd name="connsiteY1" fmla="*/ 0 h 693658"/>
                <a:gd name="connsiteX2" fmla="*/ 1339740 w 1339740"/>
                <a:gd name="connsiteY2" fmla="*/ 693658 h 693658"/>
                <a:gd name="connsiteX3" fmla="*/ 0 w 1339740"/>
                <a:gd name="connsiteY3" fmla="*/ 693658 h 693658"/>
                <a:gd name="connsiteX4" fmla="*/ 0 w 1339740"/>
                <a:gd name="connsiteY4" fmla="*/ 0 h 693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9740" h="693658">
                  <a:moveTo>
                    <a:pt x="0" y="0"/>
                  </a:moveTo>
                  <a:lnTo>
                    <a:pt x="1339740" y="0"/>
                  </a:lnTo>
                  <a:lnTo>
                    <a:pt x="1339740" y="693658"/>
                  </a:lnTo>
                  <a:lnTo>
                    <a:pt x="0" y="693658"/>
                  </a:lnTo>
                  <a:lnTo>
                    <a:pt x="0" y="0"/>
                  </a:lnTo>
                  <a:close/>
                </a:path>
              </a:pathLst>
            </a:custGeom>
          </p:spPr>
          <p:style>
            <a:lnRef idx="3">
              <a:schemeClr val="lt1"/>
            </a:lnRef>
            <a:fillRef idx="1">
              <a:schemeClr val="accent3"/>
            </a:fillRef>
            <a:effectRef idx="1">
              <a:schemeClr val="accent3"/>
            </a:effectRef>
            <a:fontRef idx="minor">
              <a:schemeClr val="lt1"/>
            </a:fontRef>
          </p:style>
          <p:txBody>
            <a:bodyPr spcFirstLastPara="0" vert="horz" wrap="square" lIns="13335" tIns="13335" rIns="13335" bIns="97883" numCol="1" spcCol="1270" anchor="ctr" anchorCtr="0">
              <a:noAutofit/>
            </a:bodyPr>
            <a:lstStyle/>
            <a:p>
              <a:pPr lvl="0" algn="ctr" defTabSz="933450">
                <a:lnSpc>
                  <a:spcPct val="90000"/>
                </a:lnSpc>
                <a:spcBef>
                  <a:spcPct val="0"/>
                </a:spcBef>
                <a:spcAft>
                  <a:spcPct val="35000"/>
                </a:spcAft>
              </a:pPr>
              <a:r>
                <a:rPr lang="en-US" sz="2000" kern="1200" dirty="0" smtClean="0"/>
                <a:t>Indicator</a:t>
              </a:r>
              <a:endParaRPr lang="en-US" sz="2000" kern="1200" dirty="0"/>
            </a:p>
          </p:txBody>
        </p:sp>
        <p:sp>
          <p:nvSpPr>
            <p:cNvPr id="18" name="Freeform 17"/>
            <p:cNvSpPr/>
            <p:nvPr/>
          </p:nvSpPr>
          <p:spPr>
            <a:xfrm>
              <a:off x="3901117" y="3309215"/>
              <a:ext cx="1339740" cy="693658"/>
            </a:xfrm>
            <a:custGeom>
              <a:avLst/>
              <a:gdLst>
                <a:gd name="connsiteX0" fmla="*/ 0 w 1339740"/>
                <a:gd name="connsiteY0" fmla="*/ 0 h 693658"/>
                <a:gd name="connsiteX1" fmla="*/ 1339740 w 1339740"/>
                <a:gd name="connsiteY1" fmla="*/ 0 h 693658"/>
                <a:gd name="connsiteX2" fmla="*/ 1339740 w 1339740"/>
                <a:gd name="connsiteY2" fmla="*/ 693658 h 693658"/>
                <a:gd name="connsiteX3" fmla="*/ 0 w 1339740"/>
                <a:gd name="connsiteY3" fmla="*/ 693658 h 693658"/>
                <a:gd name="connsiteX4" fmla="*/ 0 w 1339740"/>
                <a:gd name="connsiteY4" fmla="*/ 0 h 693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9740" h="693658">
                  <a:moveTo>
                    <a:pt x="0" y="0"/>
                  </a:moveTo>
                  <a:lnTo>
                    <a:pt x="1339740" y="0"/>
                  </a:lnTo>
                  <a:lnTo>
                    <a:pt x="1339740" y="693658"/>
                  </a:lnTo>
                  <a:lnTo>
                    <a:pt x="0" y="693658"/>
                  </a:lnTo>
                  <a:lnTo>
                    <a:pt x="0" y="0"/>
                  </a:lnTo>
                  <a:close/>
                </a:path>
              </a:pathLst>
            </a:custGeom>
          </p:spPr>
          <p:style>
            <a:lnRef idx="3">
              <a:schemeClr val="lt1"/>
            </a:lnRef>
            <a:fillRef idx="1">
              <a:schemeClr val="accent3"/>
            </a:fillRef>
            <a:effectRef idx="1">
              <a:schemeClr val="accent3"/>
            </a:effectRef>
            <a:fontRef idx="minor">
              <a:schemeClr val="lt1"/>
            </a:fontRef>
          </p:style>
          <p:txBody>
            <a:bodyPr spcFirstLastPara="0" vert="horz" wrap="square" lIns="13335" tIns="13335" rIns="13335" bIns="97883" numCol="1" spcCol="1270" anchor="ctr" anchorCtr="0">
              <a:noAutofit/>
            </a:bodyPr>
            <a:lstStyle/>
            <a:p>
              <a:pPr lvl="0" algn="ctr" defTabSz="933450">
                <a:lnSpc>
                  <a:spcPct val="90000"/>
                </a:lnSpc>
                <a:spcBef>
                  <a:spcPct val="0"/>
                </a:spcBef>
                <a:spcAft>
                  <a:spcPct val="35000"/>
                </a:spcAft>
              </a:pPr>
              <a:r>
                <a:rPr lang="en-US" sz="2000" kern="1200" dirty="0" smtClean="0"/>
                <a:t>Indicator</a:t>
              </a:r>
              <a:endParaRPr lang="en-US" sz="2000" kern="1200" dirty="0"/>
            </a:p>
          </p:txBody>
        </p:sp>
        <p:sp>
          <p:nvSpPr>
            <p:cNvPr id="20" name="Freeform 19"/>
            <p:cNvSpPr/>
            <p:nvPr/>
          </p:nvSpPr>
          <p:spPr>
            <a:xfrm>
              <a:off x="2553050" y="4403653"/>
              <a:ext cx="1339740" cy="693658"/>
            </a:xfrm>
            <a:custGeom>
              <a:avLst/>
              <a:gdLst>
                <a:gd name="connsiteX0" fmla="*/ 0 w 1339740"/>
                <a:gd name="connsiteY0" fmla="*/ 0 h 693658"/>
                <a:gd name="connsiteX1" fmla="*/ 1339740 w 1339740"/>
                <a:gd name="connsiteY1" fmla="*/ 0 h 693658"/>
                <a:gd name="connsiteX2" fmla="*/ 1339740 w 1339740"/>
                <a:gd name="connsiteY2" fmla="*/ 693658 h 693658"/>
                <a:gd name="connsiteX3" fmla="*/ 0 w 1339740"/>
                <a:gd name="connsiteY3" fmla="*/ 693658 h 693658"/>
                <a:gd name="connsiteX4" fmla="*/ 0 w 1339740"/>
                <a:gd name="connsiteY4" fmla="*/ 0 h 693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9740" h="693658">
                  <a:moveTo>
                    <a:pt x="0" y="0"/>
                  </a:moveTo>
                  <a:lnTo>
                    <a:pt x="1339740" y="0"/>
                  </a:lnTo>
                  <a:lnTo>
                    <a:pt x="1339740" y="693658"/>
                  </a:lnTo>
                  <a:lnTo>
                    <a:pt x="0" y="693658"/>
                  </a:lnTo>
                  <a:lnTo>
                    <a:pt x="0" y="0"/>
                  </a:lnTo>
                  <a:close/>
                </a:path>
              </a:pathLst>
            </a:custGeom>
          </p:spPr>
          <p:style>
            <a:lnRef idx="3">
              <a:schemeClr val="lt1"/>
            </a:lnRef>
            <a:fillRef idx="1">
              <a:schemeClr val="accent4"/>
            </a:fillRef>
            <a:effectRef idx="1">
              <a:schemeClr val="accent4"/>
            </a:effectRef>
            <a:fontRef idx="minor">
              <a:schemeClr val="lt1"/>
            </a:fontRef>
          </p:style>
          <p:txBody>
            <a:bodyPr spcFirstLastPara="0" vert="horz" wrap="square" lIns="13335" tIns="13335" rIns="13335" bIns="97883" numCol="1" spcCol="1270" anchor="ctr" anchorCtr="0">
              <a:noAutofit/>
            </a:bodyPr>
            <a:lstStyle/>
            <a:p>
              <a:pPr lvl="0" algn="ctr" defTabSz="933450">
                <a:lnSpc>
                  <a:spcPct val="90000"/>
                </a:lnSpc>
                <a:spcBef>
                  <a:spcPct val="0"/>
                </a:spcBef>
                <a:spcAft>
                  <a:spcPct val="35000"/>
                </a:spcAft>
              </a:pPr>
              <a:r>
                <a:rPr lang="en-US" sz="2000" kern="1200" dirty="0" smtClean="0"/>
                <a:t>Category</a:t>
              </a:r>
              <a:endParaRPr lang="en-US" sz="2000" kern="1200" dirty="0"/>
            </a:p>
          </p:txBody>
        </p:sp>
        <p:sp>
          <p:nvSpPr>
            <p:cNvPr id="22" name="Freeform 21"/>
            <p:cNvSpPr/>
            <p:nvPr/>
          </p:nvSpPr>
          <p:spPr>
            <a:xfrm>
              <a:off x="2553050" y="5498092"/>
              <a:ext cx="1339740" cy="693658"/>
            </a:xfrm>
            <a:custGeom>
              <a:avLst/>
              <a:gdLst>
                <a:gd name="connsiteX0" fmla="*/ 0 w 1339740"/>
                <a:gd name="connsiteY0" fmla="*/ 0 h 693658"/>
                <a:gd name="connsiteX1" fmla="*/ 1339740 w 1339740"/>
                <a:gd name="connsiteY1" fmla="*/ 0 h 693658"/>
                <a:gd name="connsiteX2" fmla="*/ 1339740 w 1339740"/>
                <a:gd name="connsiteY2" fmla="*/ 693658 h 693658"/>
                <a:gd name="connsiteX3" fmla="*/ 0 w 1339740"/>
                <a:gd name="connsiteY3" fmla="*/ 693658 h 693658"/>
                <a:gd name="connsiteX4" fmla="*/ 0 w 1339740"/>
                <a:gd name="connsiteY4" fmla="*/ 0 h 693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9740" h="693658">
                  <a:moveTo>
                    <a:pt x="0" y="0"/>
                  </a:moveTo>
                  <a:lnTo>
                    <a:pt x="1339740" y="0"/>
                  </a:lnTo>
                  <a:lnTo>
                    <a:pt x="1339740" y="693658"/>
                  </a:lnTo>
                  <a:lnTo>
                    <a:pt x="0" y="693658"/>
                  </a:lnTo>
                  <a:lnTo>
                    <a:pt x="0" y="0"/>
                  </a:ln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13335" tIns="13335" rIns="13335" bIns="97883" numCol="1" spcCol="1270" anchor="ctr" anchorCtr="0">
              <a:noAutofit/>
            </a:bodyPr>
            <a:lstStyle/>
            <a:p>
              <a:pPr lvl="0" algn="ctr" defTabSz="933450">
                <a:lnSpc>
                  <a:spcPct val="90000"/>
                </a:lnSpc>
                <a:spcBef>
                  <a:spcPct val="0"/>
                </a:spcBef>
                <a:spcAft>
                  <a:spcPct val="35000"/>
                </a:spcAft>
              </a:pPr>
              <a:r>
                <a:rPr lang="en-US" sz="2000" kern="1200" dirty="0" smtClean="0"/>
                <a:t>Measure</a:t>
              </a:r>
              <a:endParaRPr lang="en-US" sz="2000" kern="1200" dirty="0"/>
            </a:p>
          </p:txBody>
        </p:sp>
        <p:sp>
          <p:nvSpPr>
            <p:cNvPr id="24" name="Freeform 23"/>
            <p:cNvSpPr/>
            <p:nvPr/>
          </p:nvSpPr>
          <p:spPr>
            <a:xfrm>
              <a:off x="5249183" y="4403653"/>
              <a:ext cx="1339740" cy="693658"/>
            </a:xfrm>
            <a:custGeom>
              <a:avLst/>
              <a:gdLst>
                <a:gd name="connsiteX0" fmla="*/ 0 w 1339740"/>
                <a:gd name="connsiteY0" fmla="*/ 0 h 693658"/>
                <a:gd name="connsiteX1" fmla="*/ 1339740 w 1339740"/>
                <a:gd name="connsiteY1" fmla="*/ 0 h 693658"/>
                <a:gd name="connsiteX2" fmla="*/ 1339740 w 1339740"/>
                <a:gd name="connsiteY2" fmla="*/ 693658 h 693658"/>
                <a:gd name="connsiteX3" fmla="*/ 0 w 1339740"/>
                <a:gd name="connsiteY3" fmla="*/ 693658 h 693658"/>
                <a:gd name="connsiteX4" fmla="*/ 0 w 1339740"/>
                <a:gd name="connsiteY4" fmla="*/ 0 h 693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9740" h="693658">
                  <a:moveTo>
                    <a:pt x="0" y="0"/>
                  </a:moveTo>
                  <a:lnTo>
                    <a:pt x="1339740" y="0"/>
                  </a:lnTo>
                  <a:lnTo>
                    <a:pt x="1339740" y="693658"/>
                  </a:lnTo>
                  <a:lnTo>
                    <a:pt x="0" y="693658"/>
                  </a:lnTo>
                  <a:lnTo>
                    <a:pt x="0" y="0"/>
                  </a:lnTo>
                  <a:close/>
                </a:path>
              </a:pathLst>
            </a:custGeom>
          </p:spPr>
          <p:style>
            <a:lnRef idx="3">
              <a:schemeClr val="lt1"/>
            </a:lnRef>
            <a:fillRef idx="1">
              <a:schemeClr val="accent4"/>
            </a:fillRef>
            <a:effectRef idx="1">
              <a:schemeClr val="accent4"/>
            </a:effectRef>
            <a:fontRef idx="minor">
              <a:schemeClr val="lt1"/>
            </a:fontRef>
          </p:style>
          <p:txBody>
            <a:bodyPr spcFirstLastPara="0" vert="horz" wrap="square" lIns="13335" tIns="13335" rIns="13335" bIns="97883" numCol="1" spcCol="1270" anchor="ctr" anchorCtr="0">
              <a:noAutofit/>
            </a:bodyPr>
            <a:lstStyle/>
            <a:p>
              <a:pPr lvl="0" algn="ctr" defTabSz="933450">
                <a:lnSpc>
                  <a:spcPct val="90000"/>
                </a:lnSpc>
                <a:spcBef>
                  <a:spcPct val="0"/>
                </a:spcBef>
                <a:spcAft>
                  <a:spcPct val="35000"/>
                </a:spcAft>
              </a:pPr>
              <a:r>
                <a:rPr lang="en-US" sz="2000" kern="1200" dirty="0" smtClean="0"/>
                <a:t>Category</a:t>
              </a:r>
              <a:endParaRPr lang="en-US" sz="2000" kern="1200" dirty="0"/>
            </a:p>
          </p:txBody>
        </p:sp>
        <p:sp>
          <p:nvSpPr>
            <p:cNvPr id="26" name="Freeform 25"/>
            <p:cNvSpPr/>
            <p:nvPr/>
          </p:nvSpPr>
          <p:spPr>
            <a:xfrm>
              <a:off x="4350472" y="5498092"/>
              <a:ext cx="1339740" cy="693658"/>
            </a:xfrm>
            <a:custGeom>
              <a:avLst/>
              <a:gdLst>
                <a:gd name="connsiteX0" fmla="*/ 0 w 1339740"/>
                <a:gd name="connsiteY0" fmla="*/ 0 h 693658"/>
                <a:gd name="connsiteX1" fmla="*/ 1339740 w 1339740"/>
                <a:gd name="connsiteY1" fmla="*/ 0 h 693658"/>
                <a:gd name="connsiteX2" fmla="*/ 1339740 w 1339740"/>
                <a:gd name="connsiteY2" fmla="*/ 693658 h 693658"/>
                <a:gd name="connsiteX3" fmla="*/ 0 w 1339740"/>
                <a:gd name="connsiteY3" fmla="*/ 693658 h 693658"/>
                <a:gd name="connsiteX4" fmla="*/ 0 w 1339740"/>
                <a:gd name="connsiteY4" fmla="*/ 0 h 693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9740" h="693658">
                  <a:moveTo>
                    <a:pt x="0" y="0"/>
                  </a:moveTo>
                  <a:lnTo>
                    <a:pt x="1339740" y="0"/>
                  </a:lnTo>
                  <a:lnTo>
                    <a:pt x="1339740" y="693658"/>
                  </a:lnTo>
                  <a:lnTo>
                    <a:pt x="0" y="693658"/>
                  </a:lnTo>
                  <a:lnTo>
                    <a:pt x="0" y="0"/>
                  </a:ln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13335" tIns="13335" rIns="13335" bIns="97883" numCol="1" spcCol="1270" anchor="ctr" anchorCtr="0">
              <a:noAutofit/>
            </a:bodyPr>
            <a:lstStyle/>
            <a:p>
              <a:pPr lvl="0" algn="ctr" defTabSz="933450">
                <a:lnSpc>
                  <a:spcPct val="90000"/>
                </a:lnSpc>
                <a:spcBef>
                  <a:spcPct val="0"/>
                </a:spcBef>
                <a:spcAft>
                  <a:spcPct val="35000"/>
                </a:spcAft>
              </a:pPr>
              <a:r>
                <a:rPr lang="en-US" sz="2000" kern="1200" dirty="0" smtClean="0"/>
                <a:t>Measure</a:t>
              </a:r>
              <a:endParaRPr lang="en-US" sz="2000" kern="1200" dirty="0"/>
            </a:p>
          </p:txBody>
        </p:sp>
        <p:sp>
          <p:nvSpPr>
            <p:cNvPr id="28" name="Freeform 27"/>
            <p:cNvSpPr/>
            <p:nvPr/>
          </p:nvSpPr>
          <p:spPr>
            <a:xfrm>
              <a:off x="6147894" y="5498092"/>
              <a:ext cx="1339740" cy="693658"/>
            </a:xfrm>
            <a:custGeom>
              <a:avLst/>
              <a:gdLst>
                <a:gd name="connsiteX0" fmla="*/ 0 w 1339740"/>
                <a:gd name="connsiteY0" fmla="*/ 0 h 693658"/>
                <a:gd name="connsiteX1" fmla="*/ 1339740 w 1339740"/>
                <a:gd name="connsiteY1" fmla="*/ 0 h 693658"/>
                <a:gd name="connsiteX2" fmla="*/ 1339740 w 1339740"/>
                <a:gd name="connsiteY2" fmla="*/ 693658 h 693658"/>
                <a:gd name="connsiteX3" fmla="*/ 0 w 1339740"/>
                <a:gd name="connsiteY3" fmla="*/ 693658 h 693658"/>
                <a:gd name="connsiteX4" fmla="*/ 0 w 1339740"/>
                <a:gd name="connsiteY4" fmla="*/ 0 h 693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9740" h="693658">
                  <a:moveTo>
                    <a:pt x="0" y="0"/>
                  </a:moveTo>
                  <a:lnTo>
                    <a:pt x="1339740" y="0"/>
                  </a:lnTo>
                  <a:lnTo>
                    <a:pt x="1339740" y="693658"/>
                  </a:lnTo>
                  <a:lnTo>
                    <a:pt x="0" y="693658"/>
                  </a:lnTo>
                  <a:lnTo>
                    <a:pt x="0" y="0"/>
                  </a:ln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13335" tIns="13335" rIns="13335" bIns="97883" numCol="1" spcCol="1270" anchor="ctr" anchorCtr="0">
              <a:noAutofit/>
            </a:bodyPr>
            <a:lstStyle/>
            <a:p>
              <a:pPr lvl="0" algn="ctr" defTabSz="933450">
                <a:lnSpc>
                  <a:spcPct val="90000"/>
                </a:lnSpc>
                <a:spcBef>
                  <a:spcPct val="0"/>
                </a:spcBef>
                <a:spcAft>
                  <a:spcPct val="35000"/>
                </a:spcAft>
              </a:pPr>
              <a:r>
                <a:rPr lang="en-US" sz="2000" kern="1200" dirty="0" smtClean="0"/>
                <a:t>Measure</a:t>
              </a:r>
              <a:endParaRPr lang="en-US" sz="2000" kern="1200" dirty="0"/>
            </a:p>
          </p:txBody>
        </p:sp>
        <p:sp>
          <p:nvSpPr>
            <p:cNvPr id="30" name="Freeform 29"/>
            <p:cNvSpPr/>
            <p:nvPr/>
          </p:nvSpPr>
          <p:spPr>
            <a:xfrm>
              <a:off x="5133976" y="2808606"/>
              <a:ext cx="2032543" cy="700961"/>
            </a:xfrm>
            <a:custGeom>
              <a:avLst/>
              <a:gdLst>
                <a:gd name="connsiteX0" fmla="*/ 0 w 1205766"/>
                <a:gd name="connsiteY0" fmla="*/ 0 h 231219"/>
                <a:gd name="connsiteX1" fmla="*/ 1205766 w 1205766"/>
                <a:gd name="connsiteY1" fmla="*/ 0 h 231219"/>
                <a:gd name="connsiteX2" fmla="*/ 1205766 w 1205766"/>
                <a:gd name="connsiteY2" fmla="*/ 231219 h 231219"/>
                <a:gd name="connsiteX3" fmla="*/ 0 w 1205766"/>
                <a:gd name="connsiteY3" fmla="*/ 231219 h 231219"/>
                <a:gd name="connsiteX4" fmla="*/ 0 w 1205766"/>
                <a:gd name="connsiteY4" fmla="*/ 0 h 231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766" h="231219">
                  <a:moveTo>
                    <a:pt x="0" y="0"/>
                  </a:moveTo>
                  <a:lnTo>
                    <a:pt x="1205766" y="0"/>
                  </a:lnTo>
                  <a:lnTo>
                    <a:pt x="1205766" y="231219"/>
                  </a:lnTo>
                  <a:lnTo>
                    <a:pt x="0" y="231219"/>
                  </a:lnTo>
                  <a:lnTo>
                    <a:pt x="0" y="0"/>
                  </a:lnTo>
                  <a:close/>
                </a:path>
              </a:pathLst>
            </a:custGeom>
            <a:solidFill>
              <a:schemeClr val="accent3">
                <a:lumMod val="20000"/>
                <a:lumOff val="80000"/>
                <a:alpha val="90000"/>
              </a:schemeClr>
            </a:solidFill>
            <a:ln>
              <a:noFill/>
            </a:ln>
          </p:spPr>
          <p:style>
            <a:lnRef idx="2">
              <a:schemeClr val="accent3">
                <a:hueOff val="0"/>
                <a:satOff val="0"/>
                <a:lumOff val="0"/>
                <a:alphaOff val="0"/>
              </a:schemeClr>
            </a:lnRef>
            <a:fillRef idx="1">
              <a:schemeClr val="accent3">
                <a:alpha val="90000"/>
                <a:tint val="40000"/>
                <a:hueOff val="0"/>
                <a:satOff val="0"/>
                <a:lumOff val="0"/>
                <a:alphaOff val="0"/>
              </a:schemeClr>
            </a:fillRef>
            <a:effectRef idx="0">
              <a:schemeClr val="accent3">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1440" tIns="91440" rIns="91440" bIns="91440" numCol="1" spcCol="1270" anchor="ctr" anchorCtr="0">
              <a:spAutoFit/>
            </a:bodyPr>
            <a:lstStyle/>
            <a:p>
              <a:pPr lvl="0" defTabSz="355600">
                <a:lnSpc>
                  <a:spcPct val="90000"/>
                </a:lnSpc>
                <a:spcBef>
                  <a:spcPct val="0"/>
                </a:spcBef>
                <a:spcAft>
                  <a:spcPct val="35000"/>
                </a:spcAft>
              </a:pPr>
              <a:r>
                <a:rPr lang="en-US" sz="1100" dirty="0">
                  <a:solidFill>
                    <a:schemeClr val="bg2">
                      <a:lumMod val="25000"/>
                    </a:schemeClr>
                  </a:solidFill>
                </a:rPr>
                <a:t>1 of 9 selected </a:t>
              </a:r>
              <a:r>
                <a:rPr lang="en-US" sz="1100" dirty="0" err="1">
                  <a:solidFill>
                    <a:schemeClr val="bg2">
                      <a:lumMod val="25000"/>
                    </a:schemeClr>
                  </a:solidFill>
                </a:rPr>
                <a:t>FtF</a:t>
              </a:r>
              <a:r>
                <a:rPr lang="en-US" sz="1100" dirty="0">
                  <a:solidFill>
                    <a:schemeClr val="bg2">
                      <a:lumMod val="25000"/>
                    </a:schemeClr>
                  </a:solidFill>
                </a:rPr>
                <a:t> </a:t>
              </a:r>
              <a:r>
                <a:rPr lang="en-US" sz="1100" dirty="0" smtClean="0">
                  <a:solidFill>
                    <a:schemeClr val="bg2">
                      <a:lumMod val="25000"/>
                    </a:schemeClr>
                  </a:solidFill>
                </a:rPr>
                <a:t>indicators, or</a:t>
              </a:r>
              <a:endParaRPr lang="en-US" sz="1100" dirty="0">
                <a:solidFill>
                  <a:schemeClr val="bg2">
                    <a:lumMod val="25000"/>
                  </a:schemeClr>
                </a:solidFill>
              </a:endParaRPr>
            </a:p>
            <a:p>
              <a:pPr lvl="0" defTabSz="355600">
                <a:lnSpc>
                  <a:spcPct val="90000"/>
                </a:lnSpc>
                <a:spcBef>
                  <a:spcPct val="0"/>
                </a:spcBef>
                <a:spcAft>
                  <a:spcPct val="35000"/>
                </a:spcAft>
              </a:pPr>
              <a:r>
                <a:rPr lang="en-US" sz="1100" dirty="0">
                  <a:solidFill>
                    <a:schemeClr val="bg2">
                      <a:lumMod val="25000"/>
                    </a:schemeClr>
                  </a:solidFill>
                </a:rPr>
                <a:t>project-specific indicators (e.g. </a:t>
              </a:r>
              <a:r>
                <a:rPr lang="en-US" sz="1100" dirty="0" smtClean="0">
                  <a:solidFill>
                    <a:schemeClr val="bg2">
                      <a:lumMod val="25000"/>
                    </a:schemeClr>
                  </a:solidFill>
                </a:rPr>
                <a:t>sustainability </a:t>
              </a:r>
              <a:r>
                <a:rPr lang="en-US" sz="1100" dirty="0">
                  <a:solidFill>
                    <a:schemeClr val="bg2">
                      <a:lumMod val="25000"/>
                    </a:schemeClr>
                  </a:solidFill>
                </a:rPr>
                <a:t>indices</a:t>
              </a:r>
              <a:r>
                <a:rPr lang="en-US" sz="1100" dirty="0" smtClean="0">
                  <a:solidFill>
                    <a:schemeClr val="bg2">
                      <a:lumMod val="25000"/>
                    </a:schemeClr>
                  </a:solidFill>
                </a:rPr>
                <a:t>)</a:t>
              </a:r>
              <a:endParaRPr lang="en-US" sz="1100" dirty="0">
                <a:solidFill>
                  <a:schemeClr val="bg2">
                    <a:lumMod val="25000"/>
                  </a:schemeClr>
                </a:solidFill>
              </a:endParaRPr>
            </a:p>
          </p:txBody>
        </p:sp>
        <p:sp>
          <p:nvSpPr>
            <p:cNvPr id="31" name="Freeform 30"/>
            <p:cNvSpPr/>
            <p:nvPr/>
          </p:nvSpPr>
          <p:spPr>
            <a:xfrm>
              <a:off x="6250847" y="4046452"/>
              <a:ext cx="2150104" cy="489365"/>
            </a:xfrm>
            <a:custGeom>
              <a:avLst/>
              <a:gdLst>
                <a:gd name="connsiteX0" fmla="*/ 0 w 1205766"/>
                <a:gd name="connsiteY0" fmla="*/ 0 h 231219"/>
                <a:gd name="connsiteX1" fmla="*/ 1205766 w 1205766"/>
                <a:gd name="connsiteY1" fmla="*/ 0 h 231219"/>
                <a:gd name="connsiteX2" fmla="*/ 1205766 w 1205766"/>
                <a:gd name="connsiteY2" fmla="*/ 231219 h 231219"/>
                <a:gd name="connsiteX3" fmla="*/ 0 w 1205766"/>
                <a:gd name="connsiteY3" fmla="*/ 231219 h 231219"/>
                <a:gd name="connsiteX4" fmla="*/ 0 w 1205766"/>
                <a:gd name="connsiteY4" fmla="*/ 0 h 231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766" h="231219">
                  <a:moveTo>
                    <a:pt x="0" y="0"/>
                  </a:moveTo>
                  <a:lnTo>
                    <a:pt x="1205766" y="0"/>
                  </a:lnTo>
                  <a:lnTo>
                    <a:pt x="1205766" y="231219"/>
                  </a:lnTo>
                  <a:lnTo>
                    <a:pt x="0" y="231219"/>
                  </a:lnTo>
                  <a:lnTo>
                    <a:pt x="0" y="0"/>
                  </a:lnTo>
                  <a:close/>
                </a:path>
              </a:pathLst>
            </a:custGeom>
            <a:solidFill>
              <a:schemeClr val="bg1">
                <a:lumMod val="95000"/>
                <a:alpha val="90000"/>
              </a:schemeClr>
            </a:solidFill>
            <a:ln>
              <a:noFill/>
            </a:ln>
          </p:spPr>
          <p:style>
            <a:lnRef idx="2">
              <a:schemeClr val="accent3">
                <a:hueOff val="0"/>
                <a:satOff val="0"/>
                <a:lumOff val="0"/>
                <a:alphaOff val="0"/>
              </a:schemeClr>
            </a:lnRef>
            <a:fillRef idx="1">
              <a:schemeClr val="accent3">
                <a:alpha val="90000"/>
                <a:tint val="40000"/>
                <a:hueOff val="0"/>
                <a:satOff val="0"/>
                <a:lumOff val="0"/>
                <a:alphaOff val="0"/>
              </a:schemeClr>
            </a:fillRef>
            <a:effectRef idx="0">
              <a:schemeClr val="accent3">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1440" tIns="91440" rIns="91440" bIns="91440" numCol="1" spcCol="1270" anchor="ctr" anchorCtr="0">
              <a:spAutoFit/>
            </a:bodyPr>
            <a:lstStyle/>
            <a:p>
              <a:pPr lvl="0" defTabSz="355600">
                <a:lnSpc>
                  <a:spcPct val="90000"/>
                </a:lnSpc>
                <a:spcBef>
                  <a:spcPct val="0"/>
                </a:spcBef>
                <a:spcAft>
                  <a:spcPct val="35000"/>
                </a:spcAft>
              </a:pPr>
              <a:r>
                <a:rPr lang="en-US" sz="1100" dirty="0">
                  <a:solidFill>
                    <a:schemeClr val="bg2">
                      <a:lumMod val="25000"/>
                    </a:schemeClr>
                  </a:solidFill>
                </a:rPr>
                <a:t>B</a:t>
              </a:r>
              <a:r>
                <a:rPr lang="en-US" sz="1100" dirty="0" smtClean="0">
                  <a:solidFill>
                    <a:schemeClr val="bg2">
                      <a:lumMod val="25000"/>
                    </a:schemeClr>
                  </a:solidFill>
                </a:rPr>
                <a:t>reakdown </a:t>
              </a:r>
              <a:r>
                <a:rPr lang="en-US" sz="1100" dirty="0">
                  <a:solidFill>
                    <a:schemeClr val="bg2">
                      <a:lumMod val="25000"/>
                    </a:schemeClr>
                  </a:solidFill>
                </a:rPr>
                <a:t>of </a:t>
              </a:r>
              <a:r>
                <a:rPr lang="en-US" sz="1100" dirty="0" smtClean="0">
                  <a:solidFill>
                    <a:schemeClr val="bg2">
                      <a:lumMod val="25000"/>
                    </a:schemeClr>
                  </a:solidFill>
                </a:rPr>
                <a:t>indicator by </a:t>
              </a:r>
              <a:r>
                <a:rPr lang="en-US" sz="1100" dirty="0">
                  <a:solidFill>
                    <a:schemeClr val="bg2">
                      <a:lumMod val="25000"/>
                    </a:schemeClr>
                  </a:solidFill>
                </a:rPr>
                <a:t>gender, technology, beneficiary, etc. </a:t>
              </a:r>
            </a:p>
          </p:txBody>
        </p:sp>
        <p:sp>
          <p:nvSpPr>
            <p:cNvPr id="32" name="Freeform 31"/>
            <p:cNvSpPr/>
            <p:nvPr/>
          </p:nvSpPr>
          <p:spPr>
            <a:xfrm>
              <a:off x="6454137" y="6049202"/>
              <a:ext cx="1576908" cy="489365"/>
            </a:xfrm>
            <a:custGeom>
              <a:avLst/>
              <a:gdLst>
                <a:gd name="connsiteX0" fmla="*/ 0 w 1205766"/>
                <a:gd name="connsiteY0" fmla="*/ 0 h 231219"/>
                <a:gd name="connsiteX1" fmla="*/ 1205766 w 1205766"/>
                <a:gd name="connsiteY1" fmla="*/ 0 h 231219"/>
                <a:gd name="connsiteX2" fmla="*/ 1205766 w 1205766"/>
                <a:gd name="connsiteY2" fmla="*/ 231219 h 231219"/>
                <a:gd name="connsiteX3" fmla="*/ 0 w 1205766"/>
                <a:gd name="connsiteY3" fmla="*/ 231219 h 231219"/>
                <a:gd name="connsiteX4" fmla="*/ 0 w 1205766"/>
                <a:gd name="connsiteY4" fmla="*/ 0 h 231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766" h="231219">
                  <a:moveTo>
                    <a:pt x="0" y="0"/>
                  </a:moveTo>
                  <a:lnTo>
                    <a:pt x="1205766" y="0"/>
                  </a:lnTo>
                  <a:lnTo>
                    <a:pt x="1205766" y="231219"/>
                  </a:lnTo>
                  <a:lnTo>
                    <a:pt x="0" y="231219"/>
                  </a:lnTo>
                  <a:lnTo>
                    <a:pt x="0" y="0"/>
                  </a:lnTo>
                  <a:close/>
                </a:path>
              </a:pathLst>
            </a:custGeom>
            <a:solidFill>
              <a:schemeClr val="accent5">
                <a:lumMod val="20000"/>
                <a:lumOff val="80000"/>
                <a:alpha val="90000"/>
              </a:schemeClr>
            </a:solidFill>
            <a:ln>
              <a:noFill/>
            </a:ln>
          </p:spPr>
          <p:style>
            <a:lnRef idx="2">
              <a:schemeClr val="accent3">
                <a:hueOff val="0"/>
                <a:satOff val="0"/>
                <a:lumOff val="0"/>
                <a:alphaOff val="0"/>
              </a:schemeClr>
            </a:lnRef>
            <a:fillRef idx="1">
              <a:schemeClr val="accent3">
                <a:alpha val="90000"/>
                <a:tint val="40000"/>
                <a:hueOff val="0"/>
                <a:satOff val="0"/>
                <a:lumOff val="0"/>
                <a:alphaOff val="0"/>
              </a:schemeClr>
            </a:fillRef>
            <a:effectRef idx="0">
              <a:schemeClr val="accent3">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1440" tIns="91440" rIns="91440" bIns="91440" numCol="1" spcCol="1270" anchor="ctr" anchorCtr="0">
              <a:spAutoFit/>
            </a:bodyPr>
            <a:lstStyle/>
            <a:p>
              <a:pPr lvl="0" defTabSz="355600">
                <a:lnSpc>
                  <a:spcPct val="90000"/>
                </a:lnSpc>
                <a:spcBef>
                  <a:spcPct val="0"/>
                </a:spcBef>
                <a:spcAft>
                  <a:spcPct val="35000"/>
                </a:spcAft>
              </a:pPr>
              <a:r>
                <a:rPr lang="en-US" sz="1100" dirty="0" smtClean="0">
                  <a:solidFill>
                    <a:schemeClr val="bg2">
                      <a:lumMod val="25000"/>
                    </a:schemeClr>
                  </a:solidFill>
                </a:rPr>
                <a:t>Recorded value</a:t>
              </a:r>
              <a:br>
                <a:rPr lang="en-US" sz="1100" dirty="0" smtClean="0">
                  <a:solidFill>
                    <a:schemeClr val="bg2">
                      <a:lumMod val="25000"/>
                    </a:schemeClr>
                  </a:solidFill>
                </a:rPr>
              </a:br>
              <a:r>
                <a:rPr lang="en-US" sz="1100" dirty="0" smtClean="0">
                  <a:solidFill>
                    <a:schemeClr val="bg2">
                      <a:lumMod val="25000"/>
                    </a:schemeClr>
                  </a:solidFill>
                </a:rPr>
                <a:t>(</a:t>
              </a:r>
              <a:r>
                <a:rPr lang="en-US" sz="1100" dirty="0">
                  <a:solidFill>
                    <a:schemeClr val="bg2">
                      <a:lumMod val="25000"/>
                    </a:schemeClr>
                  </a:solidFill>
                </a:rPr>
                <a:t>incl. unit, time, author</a:t>
              </a:r>
              <a:r>
                <a:rPr lang="en-US" sz="1100" dirty="0" smtClean="0">
                  <a:solidFill>
                    <a:schemeClr val="bg2">
                      <a:lumMod val="25000"/>
                    </a:schemeClr>
                  </a:solidFill>
                </a:rPr>
                <a:t>)</a:t>
              </a:r>
              <a:endParaRPr lang="en-US" sz="1100" dirty="0">
                <a:solidFill>
                  <a:schemeClr val="bg2">
                    <a:lumMod val="25000"/>
                  </a:schemeClr>
                </a:solidFill>
              </a:endParaRPr>
            </a:p>
          </p:txBody>
        </p:sp>
      </p:grpSp>
    </p:spTree>
    <p:extLst>
      <p:ext uri="{BB962C8B-B14F-4D97-AF65-F5344CB8AC3E}">
        <p14:creationId xmlns:p14="http://schemas.microsoft.com/office/powerpoint/2010/main" val="39564470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3"/>
          </p:nvPr>
        </p:nvSpPr>
        <p:spPr/>
        <p:txBody>
          <a:bodyPr/>
          <a:lstStyle/>
          <a:p>
            <a:fld id="{47C198E2-3EBB-4273-84A1-D23D84FB3518}" type="slidenum">
              <a:rPr lang="en-US" smtClean="0"/>
              <a:pPr/>
              <a:t>26</a:t>
            </a:fld>
            <a:endParaRPr lang="en-US" dirty="0"/>
          </a:p>
        </p:txBody>
      </p:sp>
      <p:sp>
        <p:nvSpPr>
          <p:cNvPr id="4" name="Title 3"/>
          <p:cNvSpPr>
            <a:spLocks noGrp="1"/>
          </p:cNvSpPr>
          <p:nvPr>
            <p:ph type="title"/>
          </p:nvPr>
        </p:nvSpPr>
        <p:spPr>
          <a:xfrm>
            <a:off x="228600" y="1295400"/>
            <a:ext cx="2286000" cy="1143000"/>
          </a:xfrm>
        </p:spPr>
        <p:txBody>
          <a:bodyPr/>
          <a:lstStyle/>
          <a:p>
            <a:r>
              <a:rPr lang="en-US" dirty="0"/>
              <a:t>Report Creation Workflow</a:t>
            </a:r>
          </a:p>
        </p:txBody>
      </p:sp>
      <p:pic>
        <p:nvPicPr>
          <p:cNvPr id="10" name="Picture Placeholder 9"/>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r="8174"/>
          <a:stretch/>
        </p:blipFill>
        <p:spPr/>
      </p:pic>
      <p:sp>
        <p:nvSpPr>
          <p:cNvPr id="14" name="Text Placeholder 13"/>
          <p:cNvSpPr>
            <a:spLocks noGrp="1"/>
          </p:cNvSpPr>
          <p:nvPr>
            <p:ph type="body" sz="quarter" idx="15"/>
          </p:nvPr>
        </p:nvSpPr>
        <p:spPr>
          <a:xfrm>
            <a:off x="228600" y="2590800"/>
            <a:ext cx="2286000" cy="4130675"/>
          </a:xfrm>
        </p:spPr>
        <p:txBody>
          <a:bodyPr/>
          <a:lstStyle/>
          <a:p>
            <a:r>
              <a:rPr lang="en-US" dirty="0" smtClean="0"/>
              <a:t>Simple step-by-step wizard to generate new report templates:</a:t>
            </a:r>
          </a:p>
          <a:p>
            <a:pPr marL="342900" indent="-336550">
              <a:buFont typeface="+mj-lt"/>
              <a:buAutoNum type="arabicPeriod"/>
            </a:pPr>
            <a:r>
              <a:rPr lang="en-US" sz="1800" dirty="0" smtClean="0">
                <a:effectLst>
                  <a:glow rad="101600">
                    <a:schemeClr val="accent5">
                      <a:satMod val="175000"/>
                      <a:alpha val="40000"/>
                    </a:schemeClr>
                  </a:glow>
                </a:effectLst>
              </a:rPr>
              <a:t>Overview</a:t>
            </a:r>
          </a:p>
          <a:p>
            <a:pPr marL="342900" indent="-336550">
              <a:buFont typeface="+mj-lt"/>
              <a:buAutoNum type="arabicPeriod"/>
            </a:pPr>
            <a:r>
              <a:rPr lang="en-US" sz="1800" dirty="0" smtClean="0"/>
              <a:t>Partners</a:t>
            </a:r>
          </a:p>
          <a:p>
            <a:pPr marL="342900" indent="-336550">
              <a:buFont typeface="+mj-lt"/>
              <a:buAutoNum type="arabicPeriod"/>
            </a:pPr>
            <a:r>
              <a:rPr lang="en-US" sz="1800" dirty="0" smtClean="0"/>
              <a:t>Technologies</a:t>
            </a:r>
          </a:p>
          <a:p>
            <a:pPr marL="342900" indent="-336550">
              <a:buFont typeface="+mj-lt"/>
              <a:buAutoNum type="arabicPeriod"/>
            </a:pPr>
            <a:r>
              <a:rPr lang="en-US" sz="1800" dirty="0" smtClean="0"/>
              <a:t>Value-chains</a:t>
            </a:r>
          </a:p>
          <a:p>
            <a:pPr marL="342900" indent="-336550">
              <a:buFont typeface="+mj-lt"/>
              <a:buAutoNum type="arabicPeriod"/>
            </a:pPr>
            <a:r>
              <a:rPr lang="en-US" sz="1800" dirty="0" smtClean="0"/>
              <a:t>Target sites</a:t>
            </a:r>
          </a:p>
          <a:p>
            <a:pPr marL="342900" indent="-336550">
              <a:buFont typeface="+mj-lt"/>
              <a:buAutoNum type="arabicPeriod"/>
            </a:pPr>
            <a:r>
              <a:rPr lang="en-US" sz="1800" dirty="0" smtClean="0"/>
              <a:t>Indicator list</a:t>
            </a:r>
          </a:p>
          <a:p>
            <a:endParaRPr lang="en-US" dirty="0"/>
          </a:p>
        </p:txBody>
      </p:sp>
    </p:spTree>
    <p:extLst>
      <p:ext uri="{BB962C8B-B14F-4D97-AF65-F5344CB8AC3E}">
        <p14:creationId xmlns:p14="http://schemas.microsoft.com/office/powerpoint/2010/main" val="3516827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3"/>
          </p:nvPr>
        </p:nvSpPr>
        <p:spPr/>
        <p:txBody>
          <a:bodyPr/>
          <a:lstStyle/>
          <a:p>
            <a:fld id="{47C198E2-3EBB-4273-84A1-D23D84FB3518}" type="slidenum">
              <a:rPr lang="en-US" smtClean="0"/>
              <a:pPr/>
              <a:t>27</a:t>
            </a:fld>
            <a:endParaRPr lang="en-US" dirty="0"/>
          </a:p>
        </p:txBody>
      </p:sp>
      <p:sp>
        <p:nvSpPr>
          <p:cNvPr id="4" name="Title 3"/>
          <p:cNvSpPr>
            <a:spLocks noGrp="1"/>
          </p:cNvSpPr>
          <p:nvPr>
            <p:ph type="title"/>
          </p:nvPr>
        </p:nvSpPr>
        <p:spPr>
          <a:xfrm>
            <a:off x="228600" y="1295400"/>
            <a:ext cx="2286000" cy="1143000"/>
          </a:xfrm>
        </p:spPr>
        <p:txBody>
          <a:bodyPr/>
          <a:lstStyle/>
          <a:p>
            <a:r>
              <a:rPr lang="en-US" dirty="0"/>
              <a:t>Report Creation Workflow</a:t>
            </a:r>
          </a:p>
        </p:txBody>
      </p:sp>
      <p:sp>
        <p:nvSpPr>
          <p:cNvPr id="14" name="Text Placeholder 13"/>
          <p:cNvSpPr>
            <a:spLocks noGrp="1"/>
          </p:cNvSpPr>
          <p:nvPr>
            <p:ph type="body" sz="quarter" idx="15"/>
          </p:nvPr>
        </p:nvSpPr>
        <p:spPr>
          <a:xfrm>
            <a:off x="228600" y="2590800"/>
            <a:ext cx="2286000" cy="4130675"/>
          </a:xfrm>
        </p:spPr>
        <p:txBody>
          <a:bodyPr/>
          <a:lstStyle/>
          <a:p>
            <a:r>
              <a:rPr lang="en-US" dirty="0" smtClean="0"/>
              <a:t>Simple step-by-step wizard to generate new report templates:</a:t>
            </a:r>
          </a:p>
          <a:p>
            <a:pPr marL="342900" indent="-336550">
              <a:buFont typeface="+mj-lt"/>
              <a:buAutoNum type="arabicPeriod"/>
            </a:pPr>
            <a:r>
              <a:rPr lang="en-US" sz="1800" dirty="0" smtClean="0"/>
              <a:t>Overview</a:t>
            </a:r>
          </a:p>
          <a:p>
            <a:pPr marL="342900" indent="-336550">
              <a:buFont typeface="+mj-lt"/>
              <a:buAutoNum type="arabicPeriod"/>
            </a:pPr>
            <a:r>
              <a:rPr lang="en-US" sz="1800" dirty="0" smtClean="0">
                <a:effectLst>
                  <a:glow rad="101600">
                    <a:schemeClr val="accent5">
                      <a:satMod val="175000"/>
                      <a:alpha val="40000"/>
                    </a:schemeClr>
                  </a:glow>
                </a:effectLst>
              </a:rPr>
              <a:t>Partners</a:t>
            </a:r>
          </a:p>
          <a:p>
            <a:pPr marL="342900" indent="-336550">
              <a:buFont typeface="+mj-lt"/>
              <a:buAutoNum type="arabicPeriod"/>
            </a:pPr>
            <a:r>
              <a:rPr lang="en-US" sz="1800" dirty="0" smtClean="0">
                <a:effectLst/>
              </a:rPr>
              <a:t>Technologies</a:t>
            </a:r>
          </a:p>
          <a:p>
            <a:pPr marL="342900" indent="-336550">
              <a:buFont typeface="+mj-lt"/>
              <a:buAutoNum type="arabicPeriod"/>
            </a:pPr>
            <a:r>
              <a:rPr lang="en-US" sz="1800" dirty="0" smtClean="0"/>
              <a:t>Value-chains</a:t>
            </a:r>
          </a:p>
          <a:p>
            <a:pPr marL="342900" indent="-336550">
              <a:buFont typeface="+mj-lt"/>
              <a:buAutoNum type="arabicPeriod"/>
            </a:pPr>
            <a:r>
              <a:rPr lang="en-US" sz="1800" dirty="0" smtClean="0"/>
              <a:t>Target sites</a:t>
            </a:r>
          </a:p>
          <a:p>
            <a:pPr marL="342900" indent="-336550">
              <a:buFont typeface="+mj-lt"/>
              <a:buAutoNum type="arabicPeriod"/>
            </a:pPr>
            <a:r>
              <a:rPr lang="en-US" sz="1800" dirty="0" smtClean="0"/>
              <a:t>Indicator list</a:t>
            </a:r>
          </a:p>
          <a:p>
            <a:endParaRPr lang="en-US" dirty="0"/>
          </a:p>
        </p:txBody>
      </p:sp>
      <p:pic>
        <p:nvPicPr>
          <p:cNvPr id="5" name="Picture Placeholder 4"/>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a:stretch/>
        </p:blipFill>
        <p:spPr>
          <a:prstGeom prst="rect">
            <a:avLst/>
          </a:prstGeom>
        </p:spPr>
      </p:pic>
    </p:spTree>
    <p:extLst>
      <p:ext uri="{BB962C8B-B14F-4D97-AF65-F5344CB8AC3E}">
        <p14:creationId xmlns:p14="http://schemas.microsoft.com/office/powerpoint/2010/main" val="8039582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3"/>
          </p:nvPr>
        </p:nvSpPr>
        <p:spPr/>
        <p:txBody>
          <a:bodyPr/>
          <a:lstStyle/>
          <a:p>
            <a:fld id="{47C198E2-3EBB-4273-84A1-D23D84FB3518}" type="slidenum">
              <a:rPr lang="en-US" smtClean="0"/>
              <a:pPr/>
              <a:t>28</a:t>
            </a:fld>
            <a:endParaRPr lang="en-US" dirty="0"/>
          </a:p>
        </p:txBody>
      </p:sp>
      <p:sp>
        <p:nvSpPr>
          <p:cNvPr id="4" name="Title 3"/>
          <p:cNvSpPr>
            <a:spLocks noGrp="1"/>
          </p:cNvSpPr>
          <p:nvPr>
            <p:ph type="title"/>
          </p:nvPr>
        </p:nvSpPr>
        <p:spPr>
          <a:xfrm>
            <a:off x="228600" y="1295400"/>
            <a:ext cx="2286000" cy="1143000"/>
          </a:xfrm>
        </p:spPr>
        <p:txBody>
          <a:bodyPr/>
          <a:lstStyle/>
          <a:p>
            <a:r>
              <a:rPr lang="en-US" dirty="0"/>
              <a:t>Report Creation Workflow</a:t>
            </a:r>
          </a:p>
        </p:txBody>
      </p:sp>
      <p:sp>
        <p:nvSpPr>
          <p:cNvPr id="14" name="Text Placeholder 13"/>
          <p:cNvSpPr>
            <a:spLocks noGrp="1"/>
          </p:cNvSpPr>
          <p:nvPr>
            <p:ph type="body" sz="quarter" idx="15"/>
          </p:nvPr>
        </p:nvSpPr>
        <p:spPr>
          <a:xfrm>
            <a:off x="228600" y="2590800"/>
            <a:ext cx="2286000" cy="4130675"/>
          </a:xfrm>
        </p:spPr>
        <p:txBody>
          <a:bodyPr/>
          <a:lstStyle/>
          <a:p>
            <a:r>
              <a:rPr lang="en-US" dirty="0" smtClean="0"/>
              <a:t>Simple step-by-step wizard to generate new report templates:</a:t>
            </a:r>
          </a:p>
          <a:p>
            <a:pPr marL="342900" indent="-336550">
              <a:buFont typeface="+mj-lt"/>
              <a:buAutoNum type="arabicPeriod"/>
            </a:pPr>
            <a:r>
              <a:rPr lang="en-US" sz="1800" dirty="0" smtClean="0"/>
              <a:t>Overview</a:t>
            </a:r>
          </a:p>
          <a:p>
            <a:pPr marL="342900" indent="-336550">
              <a:buFont typeface="+mj-lt"/>
              <a:buAutoNum type="arabicPeriod"/>
            </a:pPr>
            <a:r>
              <a:rPr lang="en-US" sz="1800" dirty="0" smtClean="0">
                <a:effectLst/>
              </a:rPr>
              <a:t>Partners</a:t>
            </a:r>
          </a:p>
          <a:p>
            <a:pPr marL="342900" indent="-336550">
              <a:buFont typeface="+mj-lt"/>
              <a:buAutoNum type="arabicPeriod"/>
            </a:pPr>
            <a:r>
              <a:rPr lang="en-US" sz="1800" dirty="0" smtClean="0">
                <a:effectLst/>
              </a:rPr>
              <a:t>Technologies</a:t>
            </a:r>
          </a:p>
          <a:p>
            <a:pPr marL="342900" indent="-336550">
              <a:buFont typeface="+mj-lt"/>
              <a:buAutoNum type="arabicPeriod"/>
            </a:pPr>
            <a:r>
              <a:rPr lang="en-US" sz="1800" dirty="0" smtClean="0"/>
              <a:t>Value-chains</a:t>
            </a:r>
          </a:p>
          <a:p>
            <a:pPr marL="342900" indent="-336550">
              <a:buFont typeface="+mj-lt"/>
              <a:buAutoNum type="arabicPeriod"/>
            </a:pPr>
            <a:r>
              <a:rPr lang="en-US" sz="1800" dirty="0" smtClean="0"/>
              <a:t>Target sites</a:t>
            </a:r>
          </a:p>
          <a:p>
            <a:pPr marL="342900" indent="-336550">
              <a:buFont typeface="+mj-lt"/>
              <a:buAutoNum type="arabicPeriod"/>
            </a:pPr>
            <a:r>
              <a:rPr lang="en-US" sz="1800" dirty="0" smtClean="0">
                <a:effectLst>
                  <a:glow rad="101600">
                    <a:schemeClr val="accent5">
                      <a:satMod val="175000"/>
                      <a:alpha val="40000"/>
                    </a:schemeClr>
                  </a:glow>
                </a:effectLst>
              </a:rPr>
              <a:t>Indicator list</a:t>
            </a:r>
          </a:p>
          <a:p>
            <a:endParaRPr lang="en-US" dirty="0"/>
          </a:p>
        </p:txBody>
      </p:sp>
      <p:sp>
        <p:nvSpPr>
          <p:cNvPr id="2" name="Picture Placeholder 1"/>
          <p:cNvSpPr>
            <a:spLocks noGrp="1"/>
          </p:cNvSpPr>
          <p:nvPr>
            <p:ph type="pic" sz="quarter" idx="14"/>
          </p:nvPr>
        </p:nvSpPr>
        <p:spPr/>
      </p:sp>
    </p:spTree>
    <p:extLst>
      <p:ext uri="{BB962C8B-B14F-4D97-AF65-F5344CB8AC3E}">
        <p14:creationId xmlns:p14="http://schemas.microsoft.com/office/powerpoint/2010/main" val="390365549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3"/>
          </p:nvPr>
        </p:nvSpPr>
        <p:spPr/>
        <p:txBody>
          <a:bodyPr/>
          <a:lstStyle/>
          <a:p>
            <a:fld id="{47C198E2-3EBB-4273-84A1-D23D84FB3518}" type="slidenum">
              <a:rPr lang="en-US" smtClean="0"/>
              <a:pPr/>
              <a:t>29</a:t>
            </a:fld>
            <a:endParaRPr lang="en-US" dirty="0"/>
          </a:p>
        </p:txBody>
      </p:sp>
      <p:sp>
        <p:nvSpPr>
          <p:cNvPr id="4" name="Title 3"/>
          <p:cNvSpPr>
            <a:spLocks noGrp="1"/>
          </p:cNvSpPr>
          <p:nvPr>
            <p:ph type="title"/>
          </p:nvPr>
        </p:nvSpPr>
        <p:spPr>
          <a:xfrm>
            <a:off x="228600" y="1295400"/>
            <a:ext cx="2286000" cy="1219200"/>
          </a:xfrm>
        </p:spPr>
        <p:txBody>
          <a:bodyPr/>
          <a:lstStyle/>
          <a:p>
            <a:r>
              <a:rPr lang="en-US" dirty="0" smtClean="0"/>
              <a:t>Report Editing Workflow</a:t>
            </a:r>
            <a:endParaRPr lang="en-US" dirty="0"/>
          </a:p>
        </p:txBody>
      </p:sp>
      <p:sp>
        <p:nvSpPr>
          <p:cNvPr id="9" name="Text Placeholder 8"/>
          <p:cNvSpPr>
            <a:spLocks noGrp="1"/>
          </p:cNvSpPr>
          <p:nvPr>
            <p:ph type="body" sz="quarter" idx="15"/>
          </p:nvPr>
        </p:nvSpPr>
        <p:spPr>
          <a:xfrm>
            <a:off x="228600" y="2743200"/>
            <a:ext cx="2286000" cy="3978275"/>
          </a:xfrm>
        </p:spPr>
        <p:txBody>
          <a:bodyPr/>
          <a:lstStyle/>
          <a:p>
            <a:r>
              <a:rPr lang="en-US" sz="1800" dirty="0" smtClean="0"/>
              <a:t>Standard </a:t>
            </a:r>
            <a:r>
              <a:rPr lang="en-US" sz="1800" dirty="0" err="1" smtClean="0"/>
              <a:t>FtF</a:t>
            </a:r>
            <a:r>
              <a:rPr lang="en-US" sz="1800" dirty="0" smtClean="0"/>
              <a:t> data report with jump-list between the 9 indicators retained for Africa RISING.</a:t>
            </a:r>
          </a:p>
          <a:p>
            <a:r>
              <a:rPr lang="en-US" sz="1800" dirty="0" smtClean="0"/>
              <a:t>Report is designed to match AR 5-year span, but can be customized to suit other USAID programs.</a:t>
            </a:r>
          </a:p>
          <a:p>
            <a:r>
              <a:rPr lang="en-US" sz="1800" dirty="0" smtClean="0"/>
              <a:t>Indicator definitions are also customizable.</a:t>
            </a:r>
            <a:endParaRPr lang="en-US" sz="1800" dirty="0"/>
          </a:p>
        </p:txBody>
      </p:sp>
      <p:pic>
        <p:nvPicPr>
          <p:cNvPr id="14" name="Picture Placeholder 13"/>
          <p:cNvPicPr>
            <a:picLocks noGrp="1" noChangeAspect="1"/>
          </p:cNvPicPr>
          <p:nvPr>
            <p:ph type="pic" sz="quarter" idx="14"/>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803710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0"/>
            <a:ext cx="8229600" cy="1143000"/>
          </a:xfrm>
        </p:spPr>
        <p:txBody>
          <a:bodyPr>
            <a:normAutofit/>
          </a:bodyPr>
          <a:lstStyle/>
          <a:p>
            <a:r>
              <a:rPr lang="en-US" sz="3000" b="1" i="1" dirty="0"/>
              <a:t>NUTRITION, PRODUCTION, CONSUMPTION/2 </a:t>
            </a:r>
            <a:endParaRPr lang="en-US" dirty="0"/>
          </a:p>
        </p:txBody>
      </p:sp>
      <p:sp>
        <p:nvSpPr>
          <p:cNvPr id="3" name="Content Placeholder 2"/>
          <p:cNvSpPr>
            <a:spLocks noGrp="1"/>
          </p:cNvSpPr>
          <p:nvPr>
            <p:ph idx="1"/>
          </p:nvPr>
        </p:nvSpPr>
        <p:spPr>
          <a:xfrm>
            <a:off x="228600" y="2315297"/>
            <a:ext cx="4648200" cy="4038600"/>
          </a:xfrm>
        </p:spPr>
        <p:txBody>
          <a:bodyPr>
            <a:noAutofit/>
          </a:bodyPr>
          <a:lstStyle/>
          <a:p>
            <a:pPr marL="0" indent="0">
              <a:spcBef>
                <a:spcPts val="0"/>
              </a:spcBef>
              <a:buNone/>
            </a:pPr>
            <a:r>
              <a:rPr lang="en-US" sz="1800" dirty="0">
                <a:solidFill>
                  <a:srgbClr val="FFC000"/>
                </a:solidFill>
              </a:rPr>
              <a:t>Nutrition indicators</a:t>
            </a:r>
          </a:p>
          <a:p>
            <a:pPr>
              <a:spcBef>
                <a:spcPts val="0"/>
              </a:spcBef>
            </a:pPr>
            <a:r>
              <a:rPr lang="en-US" sz="1800" dirty="0"/>
              <a:t>child anthropometric indicators (stunting, wasting, underweight)</a:t>
            </a:r>
          </a:p>
          <a:p>
            <a:pPr>
              <a:spcBef>
                <a:spcPts val="0"/>
              </a:spcBef>
            </a:pPr>
            <a:r>
              <a:rPr lang="en-US" sz="1800" dirty="0"/>
              <a:t>BMI for women</a:t>
            </a:r>
          </a:p>
          <a:p>
            <a:pPr>
              <a:spcBef>
                <a:spcPts val="0"/>
              </a:spcBef>
            </a:pPr>
            <a:r>
              <a:rPr lang="en-US" sz="1800" dirty="0"/>
              <a:t>percentage of women with anemia</a:t>
            </a:r>
          </a:p>
          <a:p>
            <a:pPr>
              <a:spcBef>
                <a:spcPts val="0"/>
              </a:spcBef>
            </a:pPr>
            <a:r>
              <a:rPr lang="en-US" sz="1800" dirty="0"/>
              <a:t>hemoglobin of women</a:t>
            </a:r>
          </a:p>
          <a:p>
            <a:pPr>
              <a:spcBef>
                <a:spcPts val="0"/>
              </a:spcBef>
            </a:pPr>
            <a:r>
              <a:rPr lang="en-US" sz="1800" dirty="0"/>
              <a:t>infant/young child breastfeeding practices</a:t>
            </a:r>
          </a:p>
          <a:p>
            <a:pPr>
              <a:spcBef>
                <a:spcPts val="0"/>
              </a:spcBef>
            </a:pPr>
            <a:r>
              <a:rPr lang="en-US" sz="1800" dirty="0"/>
              <a:t>iron and vitamin supplementation of women and &lt;5 </a:t>
            </a:r>
            <a:r>
              <a:rPr lang="en-US" sz="1800" dirty="0" err="1"/>
              <a:t>y.o</a:t>
            </a:r>
            <a:r>
              <a:rPr lang="en-US" sz="1800" dirty="0"/>
              <a:t>.</a:t>
            </a:r>
          </a:p>
          <a:p>
            <a:pPr>
              <a:spcBef>
                <a:spcPts val="0"/>
              </a:spcBef>
            </a:pPr>
            <a:r>
              <a:rPr lang="en-US" sz="1800" dirty="0"/>
              <a:t>infant and child under 5 mortality rate</a:t>
            </a:r>
          </a:p>
          <a:p>
            <a:pPr>
              <a:spcBef>
                <a:spcPts val="0"/>
              </a:spcBef>
            </a:pPr>
            <a:r>
              <a:rPr lang="en-US" sz="1800" dirty="0"/>
              <a:t>percentage of children with diarrhea</a:t>
            </a:r>
          </a:p>
          <a:p>
            <a:pPr>
              <a:spcBef>
                <a:spcPts val="0"/>
              </a:spcBef>
            </a:pPr>
            <a:r>
              <a:rPr lang="en-US" sz="1800" i="1" dirty="0"/>
              <a:t>wealth index</a:t>
            </a:r>
          </a:p>
          <a:p>
            <a:pPr marL="0" indent="0">
              <a:spcBef>
                <a:spcPts val="0"/>
              </a:spcBef>
              <a:buNone/>
            </a:pPr>
            <a:endParaRPr lang="en-US" sz="1800" dirty="0"/>
          </a:p>
        </p:txBody>
      </p:sp>
      <p:sp>
        <p:nvSpPr>
          <p:cNvPr id="5" name="TextBox 4"/>
          <p:cNvSpPr txBox="1"/>
          <p:nvPr/>
        </p:nvSpPr>
        <p:spPr>
          <a:xfrm>
            <a:off x="4956412" y="2438400"/>
            <a:ext cx="3650776" cy="3139321"/>
          </a:xfrm>
          <a:prstGeom prst="rect">
            <a:avLst/>
          </a:prstGeom>
          <a:noFill/>
        </p:spPr>
        <p:txBody>
          <a:bodyPr wrap="square" rtlCol="0">
            <a:spAutoFit/>
          </a:bodyPr>
          <a:lstStyle/>
          <a:p>
            <a:r>
              <a:rPr lang="en-US" dirty="0">
                <a:solidFill>
                  <a:srgbClr val="FFC000"/>
                </a:solidFill>
              </a:rPr>
              <a:t>Production indicators</a:t>
            </a:r>
          </a:p>
          <a:p>
            <a:pPr marL="257175" indent="-257175">
              <a:buFont typeface="Arial" panose="020B0604020202020204" pitchFamily="34" charset="0"/>
              <a:buChar char="•"/>
            </a:pPr>
            <a:r>
              <a:rPr lang="en-US" dirty="0"/>
              <a:t>yield</a:t>
            </a:r>
          </a:p>
          <a:p>
            <a:pPr marL="257175" indent="-257175">
              <a:buFont typeface="Arial" panose="020B0604020202020204" pitchFamily="34" charset="0"/>
              <a:buChar char="•"/>
            </a:pPr>
            <a:r>
              <a:rPr lang="en-US" dirty="0"/>
              <a:t>quantity of production</a:t>
            </a:r>
          </a:p>
          <a:p>
            <a:pPr marL="257175" indent="-257175">
              <a:buFont typeface="Arial" panose="020B0604020202020204" pitchFamily="34" charset="0"/>
              <a:buChar char="•"/>
            </a:pPr>
            <a:r>
              <a:rPr lang="en-US" dirty="0"/>
              <a:t>area harvested</a:t>
            </a:r>
          </a:p>
          <a:p>
            <a:endParaRPr lang="en-US" dirty="0"/>
          </a:p>
          <a:p>
            <a:r>
              <a:rPr lang="en-US" dirty="0">
                <a:solidFill>
                  <a:srgbClr val="FFC000"/>
                </a:solidFill>
              </a:rPr>
              <a:t>Consumption indicators</a:t>
            </a:r>
          </a:p>
          <a:p>
            <a:pPr marL="257175" indent="-257175">
              <a:buFont typeface="Arial" panose="020B0604020202020204" pitchFamily="34" charset="0"/>
              <a:buChar char="•"/>
            </a:pPr>
            <a:r>
              <a:rPr lang="en-US" dirty="0"/>
              <a:t>per-capita total consumption expenditure</a:t>
            </a:r>
          </a:p>
          <a:p>
            <a:pPr marL="257175" indent="-257175">
              <a:buFont typeface="Arial" panose="020B0604020202020204" pitchFamily="34" charset="0"/>
              <a:buChar char="•"/>
            </a:pPr>
            <a:r>
              <a:rPr lang="en-US" dirty="0"/>
              <a:t>per-capita food consumption expenditure </a:t>
            </a:r>
            <a:r>
              <a:rPr lang="en-US" i="1" dirty="0"/>
              <a:t>(in progress)</a:t>
            </a:r>
          </a:p>
          <a:p>
            <a:endParaRPr lang="en-US" dirty="0"/>
          </a:p>
        </p:txBody>
      </p:sp>
    </p:spTree>
    <p:extLst>
      <p:ext uri="{BB962C8B-B14F-4D97-AF65-F5344CB8AC3E}">
        <p14:creationId xmlns:p14="http://schemas.microsoft.com/office/powerpoint/2010/main" val="41329531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3"/>
          </p:nvPr>
        </p:nvSpPr>
        <p:spPr/>
        <p:txBody>
          <a:bodyPr/>
          <a:lstStyle/>
          <a:p>
            <a:fld id="{47C198E2-3EBB-4273-84A1-D23D84FB3518}" type="slidenum">
              <a:rPr lang="en-US" smtClean="0"/>
              <a:pPr/>
              <a:t>30</a:t>
            </a:fld>
            <a:endParaRPr lang="en-US" dirty="0"/>
          </a:p>
        </p:txBody>
      </p:sp>
      <p:sp>
        <p:nvSpPr>
          <p:cNvPr id="4" name="Title 3"/>
          <p:cNvSpPr>
            <a:spLocks noGrp="1"/>
          </p:cNvSpPr>
          <p:nvPr>
            <p:ph type="title"/>
          </p:nvPr>
        </p:nvSpPr>
        <p:spPr>
          <a:xfrm>
            <a:off x="228600" y="1295400"/>
            <a:ext cx="2286000" cy="1219200"/>
          </a:xfrm>
        </p:spPr>
        <p:txBody>
          <a:bodyPr/>
          <a:lstStyle/>
          <a:p>
            <a:r>
              <a:rPr lang="en-US" dirty="0" smtClean="0"/>
              <a:t>Report Editing Workflow</a:t>
            </a:r>
            <a:endParaRPr lang="en-US" dirty="0"/>
          </a:p>
        </p:txBody>
      </p:sp>
      <p:sp>
        <p:nvSpPr>
          <p:cNvPr id="9" name="Text Placeholder 8"/>
          <p:cNvSpPr>
            <a:spLocks noGrp="1"/>
          </p:cNvSpPr>
          <p:nvPr>
            <p:ph type="body" sz="quarter" idx="15"/>
          </p:nvPr>
        </p:nvSpPr>
        <p:spPr>
          <a:xfrm>
            <a:off x="228600" y="2895600"/>
            <a:ext cx="2286000" cy="3825875"/>
          </a:xfrm>
        </p:spPr>
        <p:txBody>
          <a:bodyPr/>
          <a:lstStyle/>
          <a:p>
            <a:r>
              <a:rPr lang="en-US" dirty="0" smtClean="0"/>
              <a:t>Revisions are clearly identified (but cannot be rolled back).</a:t>
            </a:r>
          </a:p>
          <a:p>
            <a:r>
              <a:rPr lang="en-US" dirty="0" smtClean="0"/>
              <a:t>Underlying data may be exported to CSV for further tabulations, or else the entire report may be printed out.</a:t>
            </a:r>
            <a:endParaRPr lang="en-US" dirty="0"/>
          </a:p>
        </p:txBody>
      </p:sp>
      <p:pic>
        <p:nvPicPr>
          <p:cNvPr id="12" name="Picture Placeholder 11"/>
          <p:cNvPicPr>
            <a:picLocks noGrp="1" noChangeAspect="1"/>
          </p:cNvPicPr>
          <p:nvPr>
            <p:ph type="pic" sz="quarter" idx="14"/>
          </p:nvPr>
        </p:nvPicPr>
        <p:blipFill rotWithShape="1">
          <a:blip r:embed="rId2" cstate="screen">
            <a:extLst>
              <a:ext uri="{28A0092B-C50C-407E-A947-70E740481C1C}">
                <a14:useLocalDpi xmlns:a14="http://schemas.microsoft.com/office/drawing/2010/main"/>
              </a:ext>
            </a:extLst>
          </a:blip>
          <a:srcRect t="-29925" b="-29925"/>
          <a:stretch/>
        </p:blipFill>
        <p:spPr>
          <a:prstGeom prst="rect">
            <a:avLst/>
          </a:prstGeom>
        </p:spPr>
      </p:pic>
    </p:spTree>
    <p:extLst>
      <p:ext uri="{BB962C8B-B14F-4D97-AF65-F5344CB8AC3E}">
        <p14:creationId xmlns:p14="http://schemas.microsoft.com/office/powerpoint/2010/main" val="10763330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t="-535"/>
          <a:stretch/>
        </p:blipFill>
        <p:spPr/>
      </p:pic>
      <p:sp>
        <p:nvSpPr>
          <p:cNvPr id="2" name="Text Placeholder 1"/>
          <p:cNvSpPr>
            <a:spLocks noGrp="1"/>
          </p:cNvSpPr>
          <p:nvPr>
            <p:ph type="body" sz="quarter" idx="11"/>
          </p:nvPr>
        </p:nvSpPr>
        <p:spPr>
          <a:xfrm>
            <a:off x="457200" y="2438400"/>
            <a:ext cx="4038600" cy="4267200"/>
          </a:xfrm>
        </p:spPr>
        <p:txBody>
          <a:bodyPr/>
          <a:lstStyle/>
          <a:p>
            <a:r>
              <a:rPr lang="en-US" dirty="0" smtClean="0"/>
              <a:t>No </a:t>
            </a:r>
            <a:r>
              <a:rPr lang="en-US" b="1" dirty="0" smtClean="0"/>
              <a:t>automated “vertical” roll-up</a:t>
            </a:r>
            <a:r>
              <a:rPr lang="en-US" dirty="0" smtClean="0"/>
              <a:t> of indicator values (across Africa RISING megasites or at program level)</a:t>
            </a:r>
          </a:p>
          <a:p>
            <a:r>
              <a:rPr lang="en-US" dirty="0" smtClean="0"/>
              <a:t>Indicators not yet programmatically tied to intermediary results and </a:t>
            </a:r>
            <a:r>
              <a:rPr lang="en-US" dirty="0" err="1" smtClean="0"/>
              <a:t>FtF</a:t>
            </a:r>
            <a:r>
              <a:rPr lang="en-US" dirty="0" smtClean="0"/>
              <a:t> 1</a:t>
            </a:r>
            <a:r>
              <a:rPr lang="en-US" baseline="30000" dirty="0" smtClean="0"/>
              <a:t>st </a:t>
            </a:r>
            <a:r>
              <a:rPr lang="en-US" dirty="0" smtClean="0"/>
              <a:t>level objectives</a:t>
            </a:r>
          </a:p>
          <a:p>
            <a:r>
              <a:rPr lang="en-US" dirty="0" smtClean="0"/>
              <a:t>No map visualization of performance indicators across target sites</a:t>
            </a:r>
          </a:p>
        </p:txBody>
      </p:sp>
      <p:sp>
        <p:nvSpPr>
          <p:cNvPr id="4" name="Slide Number Placeholder 3"/>
          <p:cNvSpPr>
            <a:spLocks noGrp="1"/>
          </p:cNvSpPr>
          <p:nvPr>
            <p:ph type="sldNum" sz="quarter" idx="12"/>
          </p:nvPr>
        </p:nvSpPr>
        <p:spPr/>
        <p:txBody>
          <a:bodyPr/>
          <a:lstStyle/>
          <a:p>
            <a:fld id="{47C198E2-3EBB-4273-84A1-D23D84FB3518}" type="slidenum">
              <a:rPr lang="en-US" smtClean="0"/>
              <a:pPr/>
              <a:t>31</a:t>
            </a:fld>
            <a:endParaRPr lang="en-US" dirty="0"/>
          </a:p>
        </p:txBody>
      </p:sp>
      <p:sp>
        <p:nvSpPr>
          <p:cNvPr id="3" name="Title 2"/>
          <p:cNvSpPr>
            <a:spLocks noGrp="1"/>
          </p:cNvSpPr>
          <p:nvPr>
            <p:ph type="title"/>
          </p:nvPr>
        </p:nvSpPr>
        <p:spPr/>
        <p:txBody>
          <a:bodyPr/>
          <a:lstStyle/>
          <a:p>
            <a:r>
              <a:rPr lang="en-US" dirty="0" smtClean="0"/>
              <a:t>Not </a:t>
            </a:r>
            <a:r>
              <a:rPr lang="en-US" strike="sngStrike" dirty="0" smtClean="0"/>
              <a:t>in scope</a:t>
            </a:r>
            <a:r>
              <a:rPr lang="en-US" dirty="0" smtClean="0"/>
              <a:t> </a:t>
            </a:r>
            <a:r>
              <a:rPr lang="en-US" i="1" dirty="0" smtClean="0"/>
              <a:t>(yet)</a:t>
            </a:r>
            <a:endParaRPr lang="en-US" i="1" dirty="0"/>
          </a:p>
        </p:txBody>
      </p:sp>
      <p:sp>
        <p:nvSpPr>
          <p:cNvPr id="7" name="TextBox 6"/>
          <p:cNvSpPr txBox="1"/>
          <p:nvPr/>
        </p:nvSpPr>
        <p:spPr>
          <a:xfrm>
            <a:off x="4876801" y="1190236"/>
            <a:ext cx="4267200" cy="276999"/>
          </a:xfrm>
          <a:prstGeom prst="rect">
            <a:avLst/>
          </a:prstGeom>
          <a:solidFill>
            <a:srgbClr val="292929">
              <a:alpha val="85882"/>
            </a:srgbClr>
          </a:solidFill>
        </p:spPr>
        <p:txBody>
          <a:bodyPr wrap="square" rtlCol="0">
            <a:spAutoFit/>
          </a:bodyPr>
          <a:lstStyle/>
          <a:p>
            <a:r>
              <a:rPr lang="en-US" sz="1200" i="1" dirty="0" smtClean="0">
                <a:solidFill>
                  <a:schemeClr val="bg1">
                    <a:lumMod val="95000"/>
                  </a:schemeClr>
                </a:solidFill>
              </a:rPr>
              <a:t>Africa RISING </a:t>
            </a:r>
            <a:r>
              <a:rPr lang="en-US" sz="1200" i="1" dirty="0" err="1" smtClean="0">
                <a:solidFill>
                  <a:schemeClr val="bg1">
                    <a:lumMod val="95000"/>
                  </a:schemeClr>
                </a:solidFill>
              </a:rPr>
              <a:t>logframe</a:t>
            </a:r>
            <a:r>
              <a:rPr lang="en-US" sz="1200" i="1" dirty="0" smtClean="0">
                <a:solidFill>
                  <a:schemeClr val="bg1">
                    <a:lumMod val="95000"/>
                  </a:schemeClr>
                </a:solidFill>
              </a:rPr>
              <a:t>. </a:t>
            </a:r>
            <a:endParaRPr lang="en-US" sz="1200" i="1" dirty="0">
              <a:solidFill>
                <a:schemeClr val="bg1">
                  <a:lumMod val="95000"/>
                </a:schemeClr>
              </a:solidFill>
            </a:endParaRPr>
          </a:p>
        </p:txBody>
      </p:sp>
    </p:spTree>
    <p:extLst>
      <p:ext uri="{BB962C8B-B14F-4D97-AF65-F5344CB8AC3E}">
        <p14:creationId xmlns:p14="http://schemas.microsoft.com/office/powerpoint/2010/main" val="96146436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0" y="1600200"/>
            <a:ext cx="4267200" cy="5181600"/>
          </a:xfrm>
        </p:spPr>
      </p:pic>
      <p:sp>
        <p:nvSpPr>
          <p:cNvPr id="3" name="Slide Number Placeholder 2"/>
          <p:cNvSpPr>
            <a:spLocks noGrp="1"/>
          </p:cNvSpPr>
          <p:nvPr>
            <p:ph type="sldNum" sz="quarter" idx="12"/>
          </p:nvPr>
        </p:nvSpPr>
        <p:spPr/>
        <p:txBody>
          <a:bodyPr/>
          <a:lstStyle/>
          <a:p>
            <a:fld id="{47C198E2-3EBB-4273-84A1-D23D84FB3518}" type="slidenum">
              <a:rPr lang="en-US" smtClean="0"/>
              <a:pPr/>
              <a:t>32</a:t>
            </a:fld>
            <a:endParaRPr lang="en-US" dirty="0"/>
          </a:p>
        </p:txBody>
      </p:sp>
      <p:sp>
        <p:nvSpPr>
          <p:cNvPr id="4" name="Text Placeholder 3"/>
          <p:cNvSpPr>
            <a:spLocks noGrp="1"/>
          </p:cNvSpPr>
          <p:nvPr>
            <p:ph type="body" sz="quarter" idx="11"/>
          </p:nvPr>
        </p:nvSpPr>
        <p:spPr>
          <a:xfrm>
            <a:off x="4648200" y="2362200"/>
            <a:ext cx="4038600" cy="4343400"/>
          </a:xfrm>
        </p:spPr>
        <p:txBody>
          <a:bodyPr/>
          <a:lstStyle/>
          <a:p>
            <a:pPr indent="-342900">
              <a:buClr>
                <a:srgbClr val="EC821C"/>
              </a:buClr>
            </a:pPr>
            <a:r>
              <a:rPr lang="en-US" dirty="0" smtClean="0"/>
              <a:t>Series of in-country M&amp;E and PMMT workshops </a:t>
            </a:r>
            <a:endParaRPr lang="en-US" dirty="0" smtClean="0"/>
          </a:p>
          <a:p>
            <a:pPr indent="-342900">
              <a:buClr>
                <a:srgbClr val="EC821C"/>
              </a:buClr>
            </a:pPr>
            <a:r>
              <a:rPr lang="en-US" dirty="0" smtClean="0"/>
              <a:t>On-line </a:t>
            </a:r>
            <a:r>
              <a:rPr lang="en-US" dirty="0" smtClean="0">
                <a:hlinkClick r:id="rId3"/>
              </a:rPr>
              <a:t>PMMT User Guide</a:t>
            </a:r>
            <a:endParaRPr lang="en-US" dirty="0" smtClean="0"/>
          </a:p>
          <a:p>
            <a:pPr indent="-342900">
              <a:buClr>
                <a:srgbClr val="EC821C"/>
              </a:buClr>
            </a:pPr>
            <a:r>
              <a:rPr lang="en-US" dirty="0" smtClean="0">
                <a:hlinkClick r:id="rId4"/>
              </a:rPr>
              <a:t>Video tutorial</a:t>
            </a:r>
            <a:endParaRPr lang="en-US" dirty="0"/>
          </a:p>
        </p:txBody>
      </p:sp>
      <p:sp>
        <p:nvSpPr>
          <p:cNvPr id="5" name="Title 4"/>
          <p:cNvSpPr>
            <a:spLocks noGrp="1"/>
          </p:cNvSpPr>
          <p:nvPr>
            <p:ph type="title"/>
          </p:nvPr>
        </p:nvSpPr>
        <p:spPr/>
        <p:txBody>
          <a:bodyPr/>
          <a:lstStyle/>
          <a:p>
            <a:r>
              <a:rPr lang="en-US" dirty="0" smtClean="0"/>
              <a:t>Additional Training Resources</a:t>
            </a:r>
            <a:endParaRPr lang="en-US" dirty="0"/>
          </a:p>
        </p:txBody>
      </p:sp>
      <p:sp>
        <p:nvSpPr>
          <p:cNvPr id="7" name="TextBox 6"/>
          <p:cNvSpPr txBox="1"/>
          <p:nvPr/>
        </p:nvSpPr>
        <p:spPr>
          <a:xfrm>
            <a:off x="0" y="1604961"/>
            <a:ext cx="4267200" cy="276999"/>
          </a:xfrm>
          <a:prstGeom prst="rect">
            <a:avLst/>
          </a:prstGeom>
          <a:solidFill>
            <a:srgbClr val="292929">
              <a:alpha val="85882"/>
            </a:srgbClr>
          </a:solidFill>
        </p:spPr>
        <p:txBody>
          <a:bodyPr wrap="square" rtlCol="0">
            <a:spAutoFit/>
          </a:bodyPr>
          <a:lstStyle/>
          <a:p>
            <a:r>
              <a:rPr lang="en-US" sz="1200" i="1" dirty="0">
                <a:solidFill>
                  <a:schemeClr val="bg1">
                    <a:lumMod val="95000"/>
                  </a:schemeClr>
                </a:solidFill>
              </a:rPr>
              <a:t>Interviewing a </a:t>
            </a:r>
            <a:r>
              <a:rPr lang="en-US" sz="1200" i="1" dirty="0" smtClean="0">
                <a:solidFill>
                  <a:schemeClr val="bg1">
                    <a:lumMod val="95000"/>
                  </a:schemeClr>
                </a:solidFill>
              </a:rPr>
              <a:t>farmer, 2013. </a:t>
            </a:r>
            <a:endParaRPr lang="en-US" sz="1200" i="1" dirty="0">
              <a:solidFill>
                <a:schemeClr val="bg1">
                  <a:lumMod val="95000"/>
                </a:schemeClr>
              </a:solidFill>
            </a:endParaRPr>
          </a:p>
        </p:txBody>
      </p:sp>
      <p:pic>
        <p:nvPicPr>
          <p:cNvPr id="8" name="Picture 7">
            <a:hlinkClick r:id="rId4"/>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648200" y="4800600"/>
            <a:ext cx="4158574" cy="2057400"/>
          </a:xfrm>
          <a:prstGeom prst="rect">
            <a:avLst/>
          </a:prstGeom>
        </p:spPr>
      </p:pic>
    </p:spTree>
    <p:extLst>
      <p:ext uri="{BB962C8B-B14F-4D97-AF65-F5344CB8AC3E}">
        <p14:creationId xmlns:p14="http://schemas.microsoft.com/office/powerpoint/2010/main" val="240942215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459798" y="1295400"/>
            <a:ext cx="8207087" cy="838200"/>
          </a:xfrm>
        </p:spPr>
        <p:txBody>
          <a:bodyPr>
            <a:noAutofit/>
          </a:bodyPr>
          <a:lstStyle/>
          <a:p>
            <a:pPr algn="ctr"/>
            <a:r>
              <a:rPr lang="en-US" sz="2800" dirty="0" smtClean="0"/>
              <a:t>General feedback</a:t>
            </a:r>
            <a:endParaRPr lang="en-US" sz="2800"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28800"/>
            <a:ext cx="9139238"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494527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459798" y="1295400"/>
            <a:ext cx="8207087" cy="838200"/>
          </a:xfrm>
        </p:spPr>
        <p:txBody>
          <a:bodyPr>
            <a:noAutofit/>
          </a:bodyPr>
          <a:lstStyle/>
          <a:p>
            <a:r>
              <a:rPr lang="en-US" sz="2800" dirty="0" smtClean="0"/>
              <a:t>Some feedback from PMMT trainees: Lilongwe   </a:t>
            </a:r>
            <a:endParaRPr lang="en-US" sz="2800" dirty="0"/>
          </a:p>
        </p:txBody>
      </p:sp>
      <p:sp>
        <p:nvSpPr>
          <p:cNvPr id="4" name="Rectangle 3"/>
          <p:cNvSpPr/>
          <p:nvPr/>
        </p:nvSpPr>
        <p:spPr>
          <a:xfrm>
            <a:off x="459798" y="1884658"/>
            <a:ext cx="7707457" cy="4093428"/>
          </a:xfrm>
          <a:prstGeom prst="rect">
            <a:avLst/>
          </a:prstGeom>
        </p:spPr>
        <p:txBody>
          <a:bodyPr wrap="square">
            <a:spAutoFit/>
          </a:bodyPr>
          <a:lstStyle/>
          <a:p>
            <a:r>
              <a:rPr lang="en-US" sz="2000" i="1" dirty="0" smtClean="0"/>
              <a:t>“What </a:t>
            </a:r>
            <a:r>
              <a:rPr lang="en-US" sz="2000" i="1" dirty="0"/>
              <a:t>additional</a:t>
            </a:r>
            <a:r>
              <a:rPr lang="en-US" sz="2000" i="1" dirty="0" smtClean="0"/>
              <a:t> PMMT-related would you like to see in the future”</a:t>
            </a:r>
          </a:p>
          <a:p>
            <a:pPr marL="342900" indent="-342900">
              <a:buFont typeface="Arial" panose="020B0604020202020204" pitchFamily="34" charset="0"/>
              <a:buChar char="•"/>
            </a:pPr>
            <a:r>
              <a:rPr lang="en-US" sz="2000" dirty="0" smtClean="0"/>
              <a:t>Demonstrations on actual data, pooling data to make sense of it</a:t>
            </a:r>
          </a:p>
          <a:p>
            <a:pPr marL="342900" indent="-342900">
              <a:buFont typeface="Arial" panose="020B0604020202020204" pitchFamily="34" charset="0"/>
              <a:buChar char="•"/>
            </a:pPr>
            <a:r>
              <a:rPr lang="en-US" sz="2000" dirty="0" smtClean="0"/>
              <a:t>Training dealt on M&amp;E aspect and lacked aspects for general data entry </a:t>
            </a:r>
          </a:p>
          <a:p>
            <a:pPr marL="342900" indent="-342900">
              <a:buFont typeface="Arial" panose="020B0604020202020204" pitchFamily="34" charset="0"/>
              <a:buChar char="•"/>
            </a:pPr>
            <a:r>
              <a:rPr lang="en-US" sz="2000" dirty="0" smtClean="0"/>
              <a:t>We will see when the tool is completed </a:t>
            </a:r>
          </a:p>
          <a:p>
            <a:pPr marL="342900" indent="-342900">
              <a:buFont typeface="Arial" panose="020B0604020202020204" pitchFamily="34" charset="0"/>
              <a:buChar char="•"/>
            </a:pPr>
            <a:r>
              <a:rPr lang="en-US" sz="2000" dirty="0" err="1" smtClean="0"/>
              <a:t>FtF</a:t>
            </a:r>
            <a:r>
              <a:rPr lang="en-US" sz="2000" dirty="0" smtClean="0"/>
              <a:t> indicators </a:t>
            </a:r>
          </a:p>
          <a:p>
            <a:pPr marL="342900" indent="-342900">
              <a:buFont typeface="Arial" panose="020B0604020202020204" pitchFamily="34" charset="0"/>
              <a:buChar char="•"/>
            </a:pPr>
            <a:r>
              <a:rPr lang="en-US" sz="2000" dirty="0" smtClean="0"/>
              <a:t>Retiring existing data about particular variables done by other AR projects</a:t>
            </a:r>
          </a:p>
          <a:p>
            <a:pPr marL="342900" indent="-342900">
              <a:buFont typeface="Arial" panose="020B0604020202020204" pitchFamily="34" charset="0"/>
              <a:buChar char="•"/>
            </a:pPr>
            <a:r>
              <a:rPr lang="en-US" sz="2000" dirty="0" smtClean="0"/>
              <a:t>How the PMMT  will be monitored </a:t>
            </a:r>
          </a:p>
          <a:p>
            <a:pPr marL="342900" indent="-342900">
              <a:buFont typeface="Arial" panose="020B0604020202020204" pitchFamily="34" charset="0"/>
              <a:buChar char="•"/>
            </a:pPr>
            <a:r>
              <a:rPr lang="en-US" sz="2000" dirty="0" smtClean="0"/>
              <a:t>Harmonization of indicators  </a:t>
            </a:r>
          </a:p>
          <a:p>
            <a:pPr marL="342900" indent="-342900">
              <a:buFont typeface="Arial" panose="020B0604020202020204" pitchFamily="34" charset="0"/>
              <a:buChar char="•"/>
            </a:pPr>
            <a:r>
              <a:rPr lang="en-US" sz="2000" dirty="0" smtClean="0"/>
              <a:t>Integration with other data sets, adding new reports (editing) categories and change indicators </a:t>
            </a:r>
          </a:p>
          <a:p>
            <a:pPr marL="342900" indent="-342900">
              <a:buFont typeface="Arial" panose="020B0604020202020204" pitchFamily="34" charset="0"/>
              <a:buChar char="•"/>
            </a:pPr>
            <a:r>
              <a:rPr lang="en-US" sz="2000" dirty="0" smtClean="0"/>
              <a:t>Conducting data analysis using data in the repository </a:t>
            </a:r>
          </a:p>
        </p:txBody>
      </p:sp>
    </p:spTree>
    <p:extLst>
      <p:ext uri="{BB962C8B-B14F-4D97-AF65-F5344CB8AC3E}">
        <p14:creationId xmlns:p14="http://schemas.microsoft.com/office/powerpoint/2010/main" val="216315275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763732" y="1397342"/>
            <a:ext cx="7602248" cy="838200"/>
          </a:xfrm>
        </p:spPr>
        <p:txBody>
          <a:bodyPr>
            <a:normAutofit fontScale="62500" lnSpcReduction="20000"/>
          </a:bodyPr>
          <a:lstStyle/>
          <a:p>
            <a:r>
              <a:rPr lang="en-US" dirty="0" smtClean="0"/>
              <a:t>Some feedback from PMMT trainees: Arusha  </a:t>
            </a:r>
            <a:endParaRPr lang="en-US" dirty="0"/>
          </a:p>
        </p:txBody>
      </p:sp>
      <p:sp>
        <p:nvSpPr>
          <p:cNvPr id="3" name="TextBox 2"/>
          <p:cNvSpPr txBox="1"/>
          <p:nvPr/>
        </p:nvSpPr>
        <p:spPr>
          <a:xfrm>
            <a:off x="510453" y="1816442"/>
            <a:ext cx="7855527" cy="4524315"/>
          </a:xfrm>
          <a:prstGeom prst="rect">
            <a:avLst/>
          </a:prstGeom>
          <a:noFill/>
        </p:spPr>
        <p:txBody>
          <a:bodyPr wrap="square" rtlCol="0">
            <a:spAutoFit/>
          </a:bodyPr>
          <a:lstStyle/>
          <a:p>
            <a:r>
              <a:rPr lang="en-US" sz="2000" i="1" dirty="0" smtClean="0"/>
              <a:t>“What additional PMMT-related trainings would you like to see in the future”</a:t>
            </a:r>
          </a:p>
          <a:p>
            <a:pPr marL="800100" lvl="1" indent="-342900">
              <a:buFont typeface="Arial" panose="020B0604020202020204" pitchFamily="34" charset="0"/>
              <a:buChar char="•"/>
            </a:pPr>
            <a:r>
              <a:rPr lang="en-US" sz="2000" dirty="0" smtClean="0"/>
              <a:t>Uploading data reports and data management</a:t>
            </a:r>
          </a:p>
          <a:p>
            <a:pPr marL="800100" lvl="1" indent="-342900">
              <a:buFont typeface="Arial" panose="020B0604020202020204" pitchFamily="34" charset="0"/>
              <a:buChar char="•"/>
            </a:pPr>
            <a:r>
              <a:rPr lang="en-US" sz="2000" dirty="0" smtClean="0"/>
              <a:t>Building custom indicator reports </a:t>
            </a:r>
          </a:p>
          <a:p>
            <a:pPr marL="800100" lvl="1" indent="-342900">
              <a:buFont typeface="Arial" panose="020B0604020202020204" pitchFamily="34" charset="0"/>
              <a:buChar char="•"/>
            </a:pPr>
            <a:r>
              <a:rPr lang="en-US" sz="2000" dirty="0" smtClean="0"/>
              <a:t>Deeper understanding of concepts related to the PMMT</a:t>
            </a:r>
          </a:p>
          <a:p>
            <a:pPr marL="800100" lvl="1" indent="-342900">
              <a:buFont typeface="Arial" panose="020B0604020202020204" pitchFamily="34" charset="0"/>
              <a:buChar char="•"/>
            </a:pPr>
            <a:r>
              <a:rPr lang="en-US" sz="2000" dirty="0" smtClean="0"/>
              <a:t>How to edit already submitted reports </a:t>
            </a:r>
          </a:p>
          <a:p>
            <a:pPr marL="800100" lvl="1" indent="-342900">
              <a:buFont typeface="Arial" panose="020B0604020202020204" pitchFamily="34" charset="0"/>
              <a:buChar char="•"/>
            </a:pPr>
            <a:r>
              <a:rPr lang="en-US" sz="2000" dirty="0" smtClean="0"/>
              <a:t>How team members could give feedback to the principal investigator</a:t>
            </a:r>
          </a:p>
          <a:p>
            <a:pPr marL="800100" lvl="1" indent="-342900">
              <a:buFont typeface="Arial" panose="020B0604020202020204" pitchFamily="34" charset="0"/>
              <a:buChar char="•"/>
            </a:pPr>
            <a:r>
              <a:rPr lang="en-US" sz="2000" dirty="0" smtClean="0"/>
              <a:t>Same content but with slower pace to get better understanding of the tool </a:t>
            </a:r>
          </a:p>
          <a:p>
            <a:pPr marL="800100" lvl="1" indent="-342900">
              <a:buFont typeface="Arial" panose="020B0604020202020204" pitchFamily="34" charset="0"/>
              <a:buChar char="•"/>
            </a:pPr>
            <a:r>
              <a:rPr lang="en-US" sz="2000" dirty="0" smtClean="0"/>
              <a:t>To allow participants enter their own data as part of the training </a:t>
            </a:r>
          </a:p>
          <a:p>
            <a:pPr marL="800100" lvl="1" indent="-342900">
              <a:buFont typeface="Arial" panose="020B0604020202020204" pitchFamily="34" charset="0"/>
              <a:buChar char="•"/>
            </a:pPr>
            <a:r>
              <a:rPr lang="en-US" sz="2000" dirty="0" smtClean="0"/>
              <a:t>To allow sharing of information from different work packages so that to absorb the practical benefits of the tool </a:t>
            </a:r>
          </a:p>
          <a:p>
            <a:pPr marL="800100" lvl="1" indent="-342900">
              <a:buFont typeface="Arial" panose="020B0604020202020204" pitchFamily="34" charset="0"/>
              <a:buChar char="•"/>
            </a:pPr>
            <a:r>
              <a:rPr lang="en-US" sz="2000" dirty="0" smtClean="0"/>
              <a:t>How to create new user accounts </a:t>
            </a:r>
            <a:endParaRPr lang="en-US" sz="2000" dirty="0"/>
          </a:p>
        </p:txBody>
      </p:sp>
    </p:spTree>
    <p:extLst>
      <p:ext uri="{BB962C8B-B14F-4D97-AF65-F5344CB8AC3E}">
        <p14:creationId xmlns:p14="http://schemas.microsoft.com/office/powerpoint/2010/main" val="333094849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762000" y="1490860"/>
            <a:ext cx="7770668" cy="838200"/>
          </a:xfrm>
        </p:spPr>
        <p:txBody>
          <a:bodyPr>
            <a:normAutofit fontScale="62500" lnSpcReduction="20000"/>
          </a:bodyPr>
          <a:lstStyle/>
          <a:p>
            <a:r>
              <a:rPr lang="en-US" dirty="0" smtClean="0"/>
              <a:t>Some feedback from PMMT trainees: </a:t>
            </a:r>
            <a:r>
              <a:rPr lang="en-US" dirty="0" err="1" smtClean="0"/>
              <a:t>Chipata</a:t>
            </a:r>
            <a:r>
              <a:rPr lang="en-US" dirty="0" smtClean="0"/>
              <a:t>  </a:t>
            </a:r>
            <a:endParaRPr lang="en-US" dirty="0"/>
          </a:p>
        </p:txBody>
      </p:sp>
      <p:sp>
        <p:nvSpPr>
          <p:cNvPr id="3" name="TextBox 2"/>
          <p:cNvSpPr txBox="1"/>
          <p:nvPr/>
        </p:nvSpPr>
        <p:spPr>
          <a:xfrm>
            <a:off x="510452" y="1909960"/>
            <a:ext cx="7855527" cy="3785652"/>
          </a:xfrm>
          <a:prstGeom prst="rect">
            <a:avLst/>
          </a:prstGeom>
          <a:noFill/>
        </p:spPr>
        <p:txBody>
          <a:bodyPr wrap="square" rtlCol="0">
            <a:spAutoFit/>
          </a:bodyPr>
          <a:lstStyle/>
          <a:p>
            <a:r>
              <a:rPr lang="en-US" sz="2400" i="1" dirty="0" smtClean="0"/>
              <a:t>“What additional PMMT-related trainings would you like to see in the future”</a:t>
            </a:r>
          </a:p>
          <a:p>
            <a:pPr marL="342900" indent="-342900">
              <a:buFont typeface="Arial" panose="020B0604020202020204" pitchFamily="34" charset="0"/>
              <a:buChar char="•"/>
            </a:pPr>
            <a:r>
              <a:rPr lang="en-US" sz="2400" dirty="0" smtClean="0"/>
              <a:t>Map production and additional tools</a:t>
            </a:r>
          </a:p>
          <a:p>
            <a:pPr marL="342900" indent="-342900">
              <a:buFont typeface="Arial" panose="020B0604020202020204" pitchFamily="34" charset="0"/>
              <a:buChar char="•"/>
            </a:pPr>
            <a:r>
              <a:rPr lang="en-US" sz="2400" dirty="0" smtClean="0"/>
              <a:t>There is urgent need for offline modules due to unreliable connection </a:t>
            </a:r>
          </a:p>
          <a:p>
            <a:pPr marL="342900" indent="-342900">
              <a:buFont typeface="Arial" panose="020B0604020202020204" pitchFamily="34" charset="0"/>
              <a:buChar char="•"/>
            </a:pPr>
            <a:r>
              <a:rPr lang="en-US" sz="2400" dirty="0" smtClean="0"/>
              <a:t>Higher-level results (outcome) indicator tracking </a:t>
            </a:r>
          </a:p>
          <a:p>
            <a:pPr marL="342900" indent="-342900">
              <a:buFont typeface="Arial" panose="020B0604020202020204" pitchFamily="34" charset="0"/>
              <a:buChar char="•"/>
            </a:pPr>
            <a:r>
              <a:rPr lang="en-US" sz="2400" dirty="0" smtClean="0"/>
              <a:t>Data entry application  </a:t>
            </a:r>
          </a:p>
          <a:p>
            <a:pPr marL="342900" indent="-342900">
              <a:buFont typeface="Arial" panose="020B0604020202020204" pitchFamily="34" charset="0"/>
              <a:buChar char="•"/>
            </a:pPr>
            <a:r>
              <a:rPr lang="en-US" sz="2400" dirty="0" smtClean="0"/>
              <a:t>Need more data on Southern Africa countries </a:t>
            </a:r>
          </a:p>
          <a:p>
            <a:pPr marL="342900" indent="-342900">
              <a:buFont typeface="Arial" panose="020B0604020202020204" pitchFamily="34" charset="0"/>
              <a:buChar char="•"/>
            </a:pPr>
            <a:r>
              <a:rPr lang="en-US" sz="2400" dirty="0" smtClean="0"/>
              <a:t>How to allow uploading of data from excel </a:t>
            </a:r>
          </a:p>
          <a:p>
            <a:pPr marL="342900" indent="-342900">
              <a:buFont typeface="Arial" panose="020B0604020202020204" pitchFamily="34" charset="0"/>
              <a:buChar char="•"/>
            </a:pPr>
            <a:r>
              <a:rPr lang="en-US" sz="2400" dirty="0" smtClean="0"/>
              <a:t>GIS, which is related to mapping </a:t>
            </a:r>
          </a:p>
        </p:txBody>
      </p:sp>
    </p:spTree>
    <p:extLst>
      <p:ext uri="{BB962C8B-B14F-4D97-AF65-F5344CB8AC3E}">
        <p14:creationId xmlns:p14="http://schemas.microsoft.com/office/powerpoint/2010/main" val="216086039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2057400" y="1066800"/>
            <a:ext cx="5829300" cy="838200"/>
          </a:xfrm>
        </p:spPr>
        <p:txBody>
          <a:bodyPr>
            <a:normAutofit/>
          </a:bodyPr>
          <a:lstStyle/>
          <a:p>
            <a:r>
              <a:rPr lang="en-US" sz="3600" dirty="0" smtClean="0"/>
              <a:t>Additional feedback</a:t>
            </a:r>
            <a:endParaRPr lang="en-US" sz="3600" dirty="0"/>
          </a:p>
        </p:txBody>
      </p:sp>
      <p:sp>
        <p:nvSpPr>
          <p:cNvPr id="3" name="TextBox 2"/>
          <p:cNvSpPr txBox="1"/>
          <p:nvPr/>
        </p:nvSpPr>
        <p:spPr>
          <a:xfrm>
            <a:off x="105207" y="1595022"/>
            <a:ext cx="8704984" cy="5016758"/>
          </a:xfrm>
          <a:prstGeom prst="rect">
            <a:avLst/>
          </a:prstGeom>
          <a:noFill/>
        </p:spPr>
        <p:txBody>
          <a:bodyPr wrap="square" rtlCol="0">
            <a:spAutoFit/>
          </a:bodyPr>
          <a:lstStyle/>
          <a:p>
            <a:pPr marL="800100" lvl="1" indent="-342900">
              <a:buFont typeface="Arial" panose="020B0604020202020204" pitchFamily="34" charset="0"/>
              <a:buChar char="•"/>
            </a:pPr>
            <a:r>
              <a:rPr lang="en-US" sz="2000" dirty="0" smtClean="0"/>
              <a:t>this was an eye opening training we need more exposure training to get more benefits of the tool</a:t>
            </a:r>
          </a:p>
          <a:p>
            <a:pPr marL="800100" lvl="1" indent="-342900">
              <a:buFont typeface="Arial" panose="020B0604020202020204" pitchFamily="34" charset="0"/>
              <a:buChar char="•"/>
            </a:pPr>
            <a:r>
              <a:rPr lang="en-US" sz="2000" dirty="0" smtClean="0"/>
              <a:t>the PMMT needs to be completed and really in use rather than a theoretical tool”</a:t>
            </a:r>
          </a:p>
          <a:p>
            <a:pPr marL="800100" lvl="1" indent="-342900">
              <a:buFont typeface="Arial" panose="020B0604020202020204" pitchFamily="34" charset="0"/>
              <a:buChar char="•"/>
            </a:pPr>
            <a:r>
              <a:rPr lang="en-US" sz="2000" dirty="0" smtClean="0"/>
              <a:t>the training really reflects what is a key for sustainability of research, with a link on what is already researched though not necessarily published</a:t>
            </a:r>
          </a:p>
          <a:p>
            <a:pPr marL="800100" lvl="1" indent="-342900">
              <a:buFont typeface="Arial" panose="020B0604020202020204" pitchFamily="34" charset="0"/>
              <a:buChar char="•"/>
            </a:pPr>
            <a:r>
              <a:rPr lang="en-US" sz="2000" dirty="0" smtClean="0"/>
              <a:t>one day too short and comprehend and practice data entry, export and editing: optimum time 2 days</a:t>
            </a:r>
          </a:p>
          <a:p>
            <a:pPr marL="800100" lvl="1" indent="-342900">
              <a:buFont typeface="Arial" panose="020B0604020202020204" pitchFamily="34" charset="0"/>
              <a:buChar char="•"/>
            </a:pPr>
            <a:r>
              <a:rPr lang="en-US" sz="2000" dirty="0" smtClean="0"/>
              <a:t>the tool will be very useful, especially when the scientists (WP) who own the data will be willing to share</a:t>
            </a:r>
          </a:p>
          <a:p>
            <a:pPr marL="800100" lvl="1" indent="-342900">
              <a:buFont typeface="Arial" panose="020B0604020202020204" pitchFamily="34" charset="0"/>
              <a:buChar char="•"/>
            </a:pPr>
            <a:r>
              <a:rPr lang="en-US" sz="2000" dirty="0" smtClean="0"/>
              <a:t>the package needs a number of improvements</a:t>
            </a:r>
          </a:p>
          <a:p>
            <a:pPr marL="800100" lvl="1" indent="-342900">
              <a:buFont typeface="Arial" panose="020B0604020202020204" pitchFamily="34" charset="0"/>
              <a:buChar char="•"/>
            </a:pPr>
            <a:r>
              <a:rPr lang="en-US" sz="2000" dirty="0" smtClean="0"/>
              <a:t>there is urgent need for offline modules due to unreliable connection</a:t>
            </a:r>
          </a:p>
          <a:p>
            <a:pPr marL="800100" lvl="1" indent="-342900">
              <a:buFont typeface="Arial" panose="020B0604020202020204" pitchFamily="34" charset="0"/>
              <a:buChar char="•"/>
            </a:pPr>
            <a:r>
              <a:rPr lang="en-US" sz="2000" dirty="0" smtClean="0"/>
              <a:t>customize the application considering poor internet connectivity in Africa </a:t>
            </a:r>
          </a:p>
          <a:p>
            <a:pPr marL="800100" lvl="1" indent="-342900">
              <a:buFont typeface="Arial" panose="020B0604020202020204" pitchFamily="34" charset="0"/>
              <a:buChar char="•"/>
            </a:pPr>
            <a:r>
              <a:rPr lang="en-US" sz="2000" dirty="0" smtClean="0"/>
              <a:t>creation of a tool to allow actors to work offline will be highly welcomed </a:t>
            </a:r>
          </a:p>
          <a:p>
            <a:pPr marL="800100" lvl="1" indent="-342900">
              <a:buFont typeface="Arial" panose="020B0604020202020204" pitchFamily="34" charset="0"/>
              <a:buChar char="•"/>
            </a:pPr>
            <a:r>
              <a:rPr lang="en-US" sz="2000" dirty="0" smtClean="0"/>
              <a:t>the system requires updating the overlays to specify properly the farming systems </a:t>
            </a:r>
            <a:endParaRPr lang="en-US" sz="2000" dirty="0"/>
          </a:p>
        </p:txBody>
      </p:sp>
    </p:spTree>
    <p:extLst>
      <p:ext uri="{BB962C8B-B14F-4D97-AF65-F5344CB8AC3E}">
        <p14:creationId xmlns:p14="http://schemas.microsoft.com/office/powerpoint/2010/main" val="51591487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p:cNvSpPr>
            <a:spLocks noGrp="1"/>
          </p:cNvSpPr>
          <p:nvPr>
            <p:ph type="body" sz="quarter" idx="12"/>
          </p:nvPr>
        </p:nvSpPr>
        <p:spPr>
          <a:xfrm>
            <a:off x="457200" y="1981200"/>
            <a:ext cx="8077200" cy="4648200"/>
          </a:xfrm>
        </p:spPr>
        <p:txBody>
          <a:bodyPr>
            <a:normAutofit fontScale="92500" lnSpcReduction="20000"/>
          </a:bodyPr>
          <a:lstStyle/>
          <a:p>
            <a:r>
              <a:rPr lang="en-US" dirty="0" smtClean="0"/>
              <a:t>Add new spatial layers using results from recent</a:t>
            </a:r>
            <a:r>
              <a:rPr lang="en-US" dirty="0" smtClean="0">
                <a:effectLst>
                  <a:glow rad="101600">
                    <a:schemeClr val="accent5">
                      <a:satMod val="175000"/>
                      <a:alpha val="40000"/>
                    </a:schemeClr>
                  </a:glow>
                </a:effectLst>
              </a:rPr>
              <a:t> LSMS-ISA surveys</a:t>
            </a:r>
            <a:r>
              <a:rPr lang="en-US" dirty="0" smtClean="0"/>
              <a:t> and from </a:t>
            </a:r>
            <a:r>
              <a:rPr lang="en-US" dirty="0" smtClean="0">
                <a:effectLst>
                  <a:glow rad="101600">
                    <a:schemeClr val="accent5">
                      <a:satMod val="175000"/>
                      <a:alpha val="40000"/>
                    </a:schemeClr>
                  </a:glow>
                </a:effectLst>
              </a:rPr>
              <a:t>ARBES baseline surveys</a:t>
            </a:r>
          </a:p>
          <a:p>
            <a:r>
              <a:rPr lang="en-US" dirty="0" smtClean="0"/>
              <a:t>Provide </a:t>
            </a:r>
            <a:r>
              <a:rPr lang="en-US" dirty="0" smtClean="0">
                <a:effectLst>
                  <a:glow rad="101600">
                    <a:schemeClr val="accent5">
                      <a:satMod val="175000"/>
                      <a:alpha val="40000"/>
                    </a:schemeClr>
                  </a:glow>
                </a:effectLst>
              </a:rPr>
              <a:t>vertical roll-ups</a:t>
            </a:r>
            <a:r>
              <a:rPr lang="en-US" dirty="0" smtClean="0"/>
              <a:t> of indicators across megasites, and mini program dashboard (?)</a:t>
            </a:r>
          </a:p>
          <a:p>
            <a:r>
              <a:rPr lang="en-US" dirty="0" smtClean="0"/>
              <a:t>Tighter integration between PMMT and CGIAR report and data catalogs (</a:t>
            </a:r>
            <a:r>
              <a:rPr lang="en-US" dirty="0" err="1" smtClean="0">
                <a:hlinkClick r:id="rId3"/>
              </a:rPr>
              <a:t>CGSpace</a:t>
            </a:r>
            <a:r>
              <a:rPr lang="en-US" dirty="0" smtClean="0"/>
              <a:t>, </a:t>
            </a:r>
            <a:r>
              <a:rPr lang="en-US" dirty="0" err="1" smtClean="0">
                <a:hlinkClick r:id="rId4"/>
              </a:rPr>
              <a:t>AgTrials</a:t>
            </a:r>
            <a:r>
              <a:rPr lang="en-US" dirty="0" smtClean="0"/>
              <a:t>, and </a:t>
            </a:r>
            <a:r>
              <a:rPr lang="en-US" dirty="0" smtClean="0">
                <a:hlinkClick r:id="rId5"/>
              </a:rPr>
              <a:t>ILRI CKAN</a:t>
            </a:r>
            <a:r>
              <a:rPr lang="en-US" dirty="0" smtClean="0"/>
              <a:t>)</a:t>
            </a:r>
            <a:br>
              <a:rPr lang="en-US" dirty="0" smtClean="0"/>
            </a:br>
            <a:endParaRPr lang="en-US" dirty="0" smtClean="0"/>
          </a:p>
          <a:p>
            <a:endParaRPr lang="en-US" dirty="0" smtClean="0"/>
          </a:p>
          <a:p>
            <a:pPr marL="114300" indent="0">
              <a:buNone/>
            </a:pPr>
            <a:endParaRPr lang="en-US" dirty="0" smtClean="0"/>
          </a:p>
          <a:p>
            <a:r>
              <a:rPr lang="en-US" dirty="0" smtClean="0"/>
              <a:t>Allow </a:t>
            </a:r>
            <a:r>
              <a:rPr lang="en-US" dirty="0"/>
              <a:t>3rd-party spatial data </a:t>
            </a:r>
            <a:r>
              <a:rPr lang="en-US" dirty="0" smtClean="0"/>
              <a:t>sources to be read into and visualized alongside Africa RISING layers</a:t>
            </a:r>
          </a:p>
          <a:p>
            <a:r>
              <a:rPr lang="en-US" dirty="0" smtClean="0"/>
              <a:t>Build support for </a:t>
            </a:r>
            <a:r>
              <a:rPr lang="en-US" dirty="0" smtClean="0">
                <a:effectLst>
                  <a:glow rad="101600">
                    <a:schemeClr val="accent5">
                      <a:satMod val="175000"/>
                      <a:alpha val="40000"/>
                    </a:schemeClr>
                  </a:glow>
                </a:effectLst>
              </a:rPr>
              <a:t>off-line data entry</a:t>
            </a:r>
            <a:r>
              <a:rPr lang="en-US" dirty="0" smtClean="0"/>
              <a:t> (possibly using mobile devices)</a:t>
            </a:r>
          </a:p>
          <a:p>
            <a:r>
              <a:rPr lang="en-US" dirty="0" smtClean="0"/>
              <a:t>Batch import/export of </a:t>
            </a:r>
            <a:r>
              <a:rPr lang="en-US" dirty="0" err="1" smtClean="0"/>
              <a:t>FtF</a:t>
            </a:r>
            <a:r>
              <a:rPr lang="en-US" dirty="0" smtClean="0"/>
              <a:t> indicators (?)</a:t>
            </a:r>
          </a:p>
          <a:p>
            <a:r>
              <a:rPr lang="en-US" dirty="0" smtClean="0"/>
              <a:t>Embed </a:t>
            </a:r>
            <a:r>
              <a:rPr lang="en-US" dirty="0" smtClean="0">
                <a:hlinkClick r:id="rId6"/>
              </a:rPr>
              <a:t>HarvestChoice MAPPR</a:t>
            </a:r>
            <a:r>
              <a:rPr lang="en-US" dirty="0" smtClean="0"/>
              <a:t> tools (point/polygon/domain summaries) for advanced spatial analyses</a:t>
            </a:r>
          </a:p>
        </p:txBody>
      </p:sp>
      <p:sp>
        <p:nvSpPr>
          <p:cNvPr id="13" name="Title 12"/>
          <p:cNvSpPr>
            <a:spLocks noGrp="1"/>
          </p:cNvSpPr>
          <p:nvPr>
            <p:ph type="title"/>
          </p:nvPr>
        </p:nvSpPr>
        <p:spPr>
          <a:xfrm>
            <a:off x="457200" y="1295400"/>
            <a:ext cx="8229600" cy="1219200"/>
          </a:xfrm>
        </p:spPr>
        <p:txBody>
          <a:bodyPr/>
          <a:lstStyle/>
          <a:p>
            <a:pPr algn="ctr"/>
            <a:r>
              <a:rPr lang="en-US" dirty="0" smtClean="0">
                <a:solidFill>
                  <a:schemeClr val="tx1"/>
                </a:solidFill>
              </a:rPr>
              <a:t>PMMT roadmap</a:t>
            </a:r>
            <a:endParaRPr lang="en-US" dirty="0">
              <a:solidFill>
                <a:schemeClr val="tx1"/>
              </a:solidFill>
            </a:endParaRPr>
          </a:p>
        </p:txBody>
      </p:sp>
      <p:sp>
        <p:nvSpPr>
          <p:cNvPr id="15" name="Slide Number Placeholder 14"/>
          <p:cNvSpPr>
            <a:spLocks noGrp="1"/>
          </p:cNvSpPr>
          <p:nvPr>
            <p:ph type="sldNum" sz="quarter" idx="13"/>
          </p:nvPr>
        </p:nvSpPr>
        <p:spPr/>
        <p:txBody>
          <a:bodyPr/>
          <a:lstStyle/>
          <a:p>
            <a:fld id="{47C198E2-3EBB-4273-84A1-D23D84FB3518}" type="slidenum">
              <a:rPr lang="en-US" smtClean="0"/>
              <a:pPr/>
              <a:t>38</a:t>
            </a:fld>
            <a:endParaRPr lang="en-US" dirty="0"/>
          </a:p>
        </p:txBody>
      </p:sp>
    </p:spTree>
    <p:extLst>
      <p:ext uri="{BB962C8B-B14F-4D97-AF65-F5344CB8AC3E}">
        <p14:creationId xmlns:p14="http://schemas.microsoft.com/office/powerpoint/2010/main" val="331075916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txBox="1">
            <a:spLocks/>
          </p:cNvSpPr>
          <p:nvPr/>
        </p:nvSpPr>
        <p:spPr>
          <a:xfrm>
            <a:off x="292608" y="1118616"/>
            <a:ext cx="8534400" cy="838200"/>
          </a:xfrm>
          <a:prstGeom prst="rect">
            <a:avLst/>
          </a:prstGeom>
        </p:spPr>
        <p:txBody>
          <a:bodyPr/>
          <a:lstStyle>
            <a:lvl1pPr marL="114300" indent="0" algn="l" defTabSz="914400" rtl="0" eaLnBrk="1" latinLnBrk="0" hangingPunct="1">
              <a:spcBef>
                <a:spcPct val="20000"/>
              </a:spcBef>
              <a:buClr>
                <a:srgbClr val="712123"/>
              </a:buClr>
              <a:buFont typeface="Wingdings" pitchFamily="2" charset="2"/>
              <a:buNone/>
              <a:defRPr sz="4400" kern="1200">
                <a:solidFill>
                  <a:schemeClr val="tx1"/>
                </a:solidFill>
                <a:latin typeface="Gill Sans" pitchFamily="34" charset="0"/>
                <a:ea typeface="+mn-ea"/>
                <a:cs typeface="+mn-cs"/>
              </a:defRPr>
            </a:lvl1pPr>
            <a:lvl2pPr marL="640080" indent="-228600" algn="l" defTabSz="914400" rtl="0" eaLnBrk="1" latinLnBrk="0" hangingPunct="1">
              <a:spcBef>
                <a:spcPct val="20000"/>
              </a:spcBef>
              <a:buClr>
                <a:srgbClr val="712123"/>
              </a:buClr>
              <a:buFont typeface="Wingdings" pitchFamily="2" charset="2"/>
              <a:buChar char="§"/>
              <a:defRPr sz="2800" kern="1200">
                <a:solidFill>
                  <a:schemeClr val="tx1"/>
                </a:solidFill>
                <a:latin typeface="+mn-lt"/>
                <a:ea typeface="+mn-ea"/>
                <a:cs typeface="+mn-cs"/>
              </a:defRPr>
            </a:lvl2pPr>
            <a:lvl3pPr marL="1005840" indent="-228600" algn="l" defTabSz="914400" rtl="0" eaLnBrk="1" latinLnBrk="0" hangingPunct="1">
              <a:spcBef>
                <a:spcPct val="20000"/>
              </a:spcBef>
              <a:buClr>
                <a:srgbClr val="712123"/>
              </a:buClr>
              <a:buFont typeface="Wingdings" pitchFamily="2" charset="2"/>
              <a:buChar char="§"/>
              <a:defRPr sz="2400" kern="1200">
                <a:solidFill>
                  <a:schemeClr val="tx1"/>
                </a:solidFill>
                <a:latin typeface="+mn-lt"/>
                <a:ea typeface="+mn-ea"/>
                <a:cs typeface="+mn-cs"/>
              </a:defRPr>
            </a:lvl3pPr>
            <a:lvl4pPr marL="1280160" indent="-228600" algn="l" defTabSz="914400" rtl="0" eaLnBrk="1" latinLnBrk="0" hangingPunct="1">
              <a:spcBef>
                <a:spcPct val="20000"/>
              </a:spcBef>
              <a:buClr>
                <a:srgbClr val="712123"/>
              </a:buClr>
              <a:buFont typeface="Wingdings" pitchFamily="2" charset="2"/>
              <a:buChar char="§"/>
              <a:defRPr sz="2000" kern="1200">
                <a:solidFill>
                  <a:schemeClr val="tx1"/>
                </a:solidFill>
                <a:latin typeface="+mn-lt"/>
                <a:ea typeface="+mn-ea"/>
                <a:cs typeface="+mn-cs"/>
              </a:defRPr>
            </a:lvl4pPr>
            <a:lvl5pPr marL="1554480" indent="-228600" algn="l" defTabSz="914400" rtl="0" eaLnBrk="1" latinLnBrk="0" hangingPunct="1">
              <a:spcBef>
                <a:spcPct val="20000"/>
              </a:spcBef>
              <a:buClr>
                <a:srgbClr val="712123"/>
              </a:buClr>
              <a:buFont typeface="Wingdings" pitchFamily="2" charset="2"/>
              <a:buChar char="§"/>
              <a:defRPr sz="18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algn="ctr"/>
            <a:r>
              <a:rPr lang="en-US" sz="3600" dirty="0" smtClean="0"/>
              <a:t>Conclusions</a:t>
            </a:r>
            <a:endParaRPr lang="en-US" sz="3600" dirty="0"/>
          </a:p>
        </p:txBody>
      </p:sp>
      <p:sp>
        <p:nvSpPr>
          <p:cNvPr id="3" name="TextBox 2"/>
          <p:cNvSpPr txBox="1"/>
          <p:nvPr/>
        </p:nvSpPr>
        <p:spPr>
          <a:xfrm>
            <a:off x="533400" y="1956816"/>
            <a:ext cx="8153400" cy="5493812"/>
          </a:xfrm>
          <a:prstGeom prst="rect">
            <a:avLst/>
          </a:prstGeom>
          <a:noFill/>
        </p:spPr>
        <p:txBody>
          <a:bodyPr wrap="square" rtlCol="0">
            <a:spAutoFit/>
          </a:bodyPr>
          <a:lstStyle/>
          <a:p>
            <a:pPr marL="342900" indent="-342900">
              <a:buFont typeface="Arial" panose="020B0604020202020204" pitchFamily="34" charset="0"/>
              <a:buChar char="•"/>
            </a:pPr>
            <a:r>
              <a:rPr lang="en-US" sz="2600" dirty="0" smtClean="0"/>
              <a:t>FTF indicators are difficult to monitor, but we must report on them, no way out!</a:t>
            </a:r>
          </a:p>
          <a:p>
            <a:pPr marL="342900" indent="-342900">
              <a:buFont typeface="Arial" panose="020B0604020202020204" pitchFamily="34" charset="0"/>
              <a:buChar char="•"/>
            </a:pPr>
            <a:endParaRPr lang="en-US" sz="2600" dirty="0" smtClean="0"/>
          </a:p>
          <a:p>
            <a:pPr marL="342900" indent="-342900">
              <a:buFont typeface="Arial" panose="020B0604020202020204" pitchFamily="34" charset="0"/>
              <a:buChar char="•"/>
            </a:pPr>
            <a:r>
              <a:rPr lang="en-US" sz="2600" dirty="0" smtClean="0"/>
              <a:t>And…we are required to report them appropriately, with no double-counting. USAID is providing guidance on this.</a:t>
            </a:r>
          </a:p>
          <a:p>
            <a:pPr marL="342900" indent="-342900">
              <a:buFont typeface="Arial" panose="020B0604020202020204" pitchFamily="34" charset="0"/>
              <a:buChar char="•"/>
            </a:pPr>
            <a:endParaRPr lang="en-US" sz="2600" dirty="0" smtClean="0"/>
          </a:p>
          <a:p>
            <a:pPr marL="342900" indent="-342900">
              <a:buFont typeface="Arial" panose="020B0604020202020204" pitchFamily="34" charset="0"/>
              <a:buChar char="•"/>
            </a:pPr>
            <a:r>
              <a:rPr lang="en-US" sz="2600" dirty="0" smtClean="0"/>
              <a:t>PMMT was exactly built to make our life easier, so please use it!</a:t>
            </a:r>
          </a:p>
          <a:p>
            <a:pPr marL="342900" indent="-342900">
              <a:buFont typeface="Arial" panose="020B0604020202020204" pitchFamily="34" charset="0"/>
              <a:buChar char="•"/>
            </a:pPr>
            <a:endParaRPr lang="en-US" sz="2600" dirty="0" smtClean="0"/>
          </a:p>
          <a:p>
            <a:pPr marL="342900" indent="-342900">
              <a:buFont typeface="Arial" panose="020B0604020202020204" pitchFamily="34" charset="0"/>
              <a:buChar char="•"/>
            </a:pPr>
            <a:r>
              <a:rPr lang="en-US" sz="2600" dirty="0" smtClean="0"/>
              <a:t>And…please send us feedback should anything be unclear or need to be added/changed. You will hear from us, though.</a:t>
            </a:r>
          </a:p>
          <a:p>
            <a:pPr>
              <a:lnSpc>
                <a:spcPct val="150000"/>
              </a:lnSpc>
            </a:pPr>
            <a:endParaRPr lang="en-US" sz="2600" dirty="0"/>
          </a:p>
        </p:txBody>
      </p:sp>
    </p:spTree>
    <p:extLst>
      <p:ext uri="{BB962C8B-B14F-4D97-AF65-F5344CB8AC3E}">
        <p14:creationId xmlns:p14="http://schemas.microsoft.com/office/powerpoint/2010/main" val="40571871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371600" y="1447800"/>
            <a:ext cx="642534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728234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75648" y="1905000"/>
            <a:ext cx="7620000" cy="1143000"/>
          </a:xfrm>
          <a:prstGeom prst="rect">
            <a:avLst/>
          </a:prstGeom>
        </p:spPr>
        <p:txBody>
          <a:bodyPr/>
          <a:lstStyle>
            <a:lvl1pPr algn="l" defTabSz="914400" rtl="0" eaLnBrk="1" latinLnBrk="0" hangingPunct="1">
              <a:spcBef>
                <a:spcPct val="0"/>
              </a:spcBef>
              <a:buNone/>
              <a:defRPr sz="4600" kern="1200" cap="none" spc="-100" baseline="0">
                <a:ln>
                  <a:noFill/>
                </a:ln>
                <a:solidFill>
                  <a:schemeClr val="tx2"/>
                </a:solidFill>
                <a:effectLst/>
                <a:latin typeface="+mn-lt"/>
                <a:ea typeface="+mj-ea"/>
                <a:cs typeface="+mj-cs"/>
              </a:defRPr>
            </a:lvl1pPr>
          </a:lstStyle>
          <a:p>
            <a:pPr algn="ctr"/>
            <a:r>
              <a:rPr lang="en-US" dirty="0" smtClean="0">
                <a:solidFill>
                  <a:schemeClr val="tx1"/>
                </a:solidFill>
                <a:latin typeface="Gill Sans" pitchFamily="34" charset="0"/>
              </a:rPr>
              <a:t>Thanks!</a:t>
            </a:r>
            <a:endParaRPr lang="en-US" dirty="0">
              <a:solidFill>
                <a:schemeClr val="tx1"/>
              </a:solidFill>
              <a:latin typeface="Gill Sans" pitchFamily="34" charset="0"/>
            </a:endParaRPr>
          </a:p>
        </p:txBody>
      </p:sp>
    </p:spTree>
    <p:extLst>
      <p:ext uri="{BB962C8B-B14F-4D97-AF65-F5344CB8AC3E}">
        <p14:creationId xmlns:p14="http://schemas.microsoft.com/office/powerpoint/2010/main" val="35850198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1682" y="2630871"/>
            <a:ext cx="3192867" cy="2611660"/>
          </a:xfrm>
          <a:prstGeom prst="rect">
            <a:avLst/>
          </a:prstGeom>
        </p:spPr>
      </p:pic>
      <p:sp>
        <p:nvSpPr>
          <p:cNvPr id="2" name="Title 1"/>
          <p:cNvSpPr>
            <a:spLocks noGrp="1"/>
          </p:cNvSpPr>
          <p:nvPr>
            <p:ph type="title"/>
          </p:nvPr>
        </p:nvSpPr>
        <p:spPr>
          <a:xfrm>
            <a:off x="373316" y="1319124"/>
            <a:ext cx="8229600" cy="857250"/>
          </a:xfrm>
        </p:spPr>
        <p:txBody>
          <a:bodyPr/>
          <a:lstStyle/>
          <a:p>
            <a:pPr algn="ctr"/>
            <a:r>
              <a:rPr lang="en-US" dirty="0" smtClean="0"/>
              <a:t>consumption and child </a:t>
            </a:r>
            <a:r>
              <a:rPr lang="en-US" dirty="0" err="1" smtClean="0"/>
              <a:t>undernutrition</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 y="2453509"/>
            <a:ext cx="3009572" cy="322944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2659" y="2556237"/>
            <a:ext cx="3201341" cy="2686294"/>
          </a:xfrm>
          <a:prstGeom prst="rect">
            <a:avLst/>
          </a:prstGeom>
        </p:spPr>
      </p:pic>
    </p:spTree>
    <p:extLst>
      <p:ext uri="{BB962C8B-B14F-4D97-AF65-F5344CB8AC3E}">
        <p14:creationId xmlns:p14="http://schemas.microsoft.com/office/powerpoint/2010/main" val="6627837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9711"/>
            <a:ext cx="8229600" cy="857250"/>
          </a:xfrm>
        </p:spPr>
        <p:txBody>
          <a:bodyPr>
            <a:normAutofit/>
          </a:bodyPr>
          <a:lstStyle/>
          <a:p>
            <a:r>
              <a:rPr lang="en-US" dirty="0"/>
              <a:t> </a:t>
            </a:r>
            <a:r>
              <a:rPr lang="en-US" dirty="0" smtClean="0"/>
              <a:t> stunting        underweight       wasting</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287972"/>
            <a:ext cx="3369878" cy="3369878"/>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3475" y="2287971"/>
            <a:ext cx="3369877" cy="3369877"/>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1483" y="2287972"/>
            <a:ext cx="3369875" cy="3369875"/>
          </a:xfrm>
          <a:prstGeom prst="rect">
            <a:avLst/>
          </a:prstGeom>
        </p:spPr>
      </p:pic>
    </p:spTree>
    <p:extLst>
      <p:ext uri="{BB962C8B-B14F-4D97-AF65-F5344CB8AC3E}">
        <p14:creationId xmlns:p14="http://schemas.microsoft.com/office/powerpoint/2010/main" val="13709521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964" y="1052993"/>
            <a:ext cx="8229600" cy="857250"/>
          </a:xfrm>
        </p:spPr>
        <p:txBody>
          <a:bodyPr/>
          <a:lstStyle/>
          <a:p>
            <a:pPr algn="ctr"/>
            <a:r>
              <a:rPr lang="en-US" dirty="0" smtClean="0"/>
              <a:t>Filters in the homologous area tool</a:t>
            </a:r>
            <a:endParaRPr lang="en-US" dirty="0"/>
          </a:p>
        </p:txBody>
      </p:sp>
      <p:sp>
        <p:nvSpPr>
          <p:cNvPr id="5" name="TextBox 4"/>
          <p:cNvSpPr txBox="1"/>
          <p:nvPr/>
        </p:nvSpPr>
        <p:spPr>
          <a:xfrm>
            <a:off x="470847" y="1809181"/>
            <a:ext cx="8352430" cy="4674357"/>
          </a:xfrm>
          <a:prstGeom prst="rect">
            <a:avLst/>
          </a:prstGeom>
          <a:noFill/>
        </p:spPr>
        <p:txBody>
          <a:bodyPr wrap="square" rtlCol="0">
            <a:spAutoFit/>
          </a:bodyPr>
          <a:lstStyle/>
          <a:p>
            <a:r>
              <a:rPr lang="en-US" sz="1425" dirty="0"/>
              <a:t>On-the-fly demonstration of :</a:t>
            </a:r>
          </a:p>
          <a:p>
            <a:endParaRPr lang="en-US" sz="1425" dirty="0"/>
          </a:p>
          <a:p>
            <a:r>
              <a:rPr lang="en-US" sz="1425" b="1" dirty="0"/>
              <a:t>-Tableau</a:t>
            </a:r>
          </a:p>
          <a:p>
            <a:r>
              <a:rPr lang="en-US" sz="1425" dirty="0"/>
              <a:t>(general)</a:t>
            </a:r>
          </a:p>
          <a:p>
            <a:r>
              <a:rPr lang="en-US" sz="1425" u="sng" dirty="0">
                <a:hlinkClick r:id="rId2"/>
              </a:rPr>
              <a:t>http://public.tableausoftware.com/views/cell5m_a4nh_r1/Dashboard?:embed=y&amp;:display_count=no</a:t>
            </a:r>
            <a:endParaRPr lang="en-US" sz="1425" u="sng" dirty="0"/>
          </a:p>
          <a:p>
            <a:r>
              <a:rPr lang="en-US" sz="1425" dirty="0"/>
              <a:t> (SSA)</a:t>
            </a:r>
          </a:p>
          <a:p>
            <a:r>
              <a:rPr lang="en-US" sz="1425" u="sng" dirty="0">
                <a:hlinkClick r:id="rId3"/>
              </a:rPr>
              <a:t>http://public.tableausoftware.com/views/cell5m_a4nh_v2_ssa/CELL5M_A4NH?:embed=y&amp;:display_count=no</a:t>
            </a:r>
            <a:endParaRPr lang="en-US" sz="1425" dirty="0"/>
          </a:p>
          <a:p>
            <a:r>
              <a:rPr lang="en-US" sz="1425" u="sng" dirty="0">
                <a:hlinkClick r:id="rId4"/>
              </a:rPr>
              <a:t>http://public.tableausoftware.com/views/cell5m_a4nh_v2_ssa/CELL5M_A4NH2?:embed=y&amp;:display_count=no</a:t>
            </a:r>
            <a:endParaRPr lang="en-US" sz="1425" u="sng" dirty="0"/>
          </a:p>
          <a:p>
            <a:r>
              <a:rPr lang="en-US" sz="1425" dirty="0"/>
              <a:t>(Ghana)</a:t>
            </a:r>
          </a:p>
          <a:p>
            <a:r>
              <a:rPr lang="en-US" sz="1425" u="sng" dirty="0">
                <a:hlinkClick r:id="rId5"/>
              </a:rPr>
              <a:t>http://public.tableausoftware.com/views/cell5m_a4nh_v1_gha/CELL5M_A4NH?:embed=y&amp;:display_count=no#1</a:t>
            </a:r>
            <a:endParaRPr lang="en-US" sz="1425" dirty="0"/>
          </a:p>
          <a:p>
            <a:r>
              <a:rPr lang="en-US" sz="1425" dirty="0"/>
              <a:t>(Ghana -</a:t>
            </a:r>
            <a:r>
              <a:rPr lang="en-US" sz="1425" dirty="0" err="1"/>
              <a:t>maps&amp;charts</a:t>
            </a:r>
            <a:r>
              <a:rPr lang="en-US" sz="1425" dirty="0"/>
              <a:t>-): </a:t>
            </a:r>
            <a:r>
              <a:rPr lang="en-US" sz="1425" u="sng" dirty="0">
                <a:hlinkClick r:id="rId6"/>
              </a:rPr>
              <a:t>http://public.tableausoftware.com/views/cell5m_a4nh_v1_gha/CELL5M_A4NH2?:embed=y&amp;:display_count=no#1</a:t>
            </a:r>
            <a:endParaRPr lang="en-US" sz="1425" dirty="0"/>
          </a:p>
          <a:p>
            <a:endParaRPr lang="en-US" sz="1425" dirty="0"/>
          </a:p>
          <a:p>
            <a:r>
              <a:rPr lang="en-US" sz="1425" b="1" dirty="0"/>
              <a:t>-MAPPR</a:t>
            </a:r>
          </a:p>
          <a:p>
            <a:r>
              <a:rPr lang="en-US" sz="1425" dirty="0">
                <a:hlinkClick r:id="rId7"/>
              </a:rPr>
              <a:t>http://apps.harvestchoice.org/mappr/</a:t>
            </a:r>
            <a:endParaRPr lang="en-US" sz="1425" dirty="0"/>
          </a:p>
          <a:p>
            <a:r>
              <a:rPr lang="en-US" sz="1425" dirty="0">
                <a:hlinkClick r:id="rId8"/>
              </a:rPr>
              <a:t>http://dev.harvestchoice.org/mappr/</a:t>
            </a:r>
            <a:endParaRPr lang="en-US" sz="1425" dirty="0"/>
          </a:p>
          <a:p>
            <a:endParaRPr lang="en-US" sz="1350" dirty="0"/>
          </a:p>
          <a:p>
            <a:endParaRPr lang="en-US" sz="1350" dirty="0"/>
          </a:p>
        </p:txBody>
      </p:sp>
    </p:spTree>
    <p:extLst>
      <p:ext uri="{BB962C8B-B14F-4D97-AF65-F5344CB8AC3E}">
        <p14:creationId xmlns:p14="http://schemas.microsoft.com/office/powerpoint/2010/main" val="19757573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Project </a:t>
            </a:r>
            <a:r>
              <a:rPr lang="en-US" sz="4000" dirty="0"/>
              <a:t>Mapping and </a:t>
            </a:r>
            <a:r>
              <a:rPr lang="en-US" sz="4000" dirty="0" smtClean="0"/>
              <a:t/>
            </a:r>
            <a:br>
              <a:rPr lang="en-US" sz="4000" dirty="0" smtClean="0"/>
            </a:br>
            <a:r>
              <a:rPr lang="en-US" sz="4000" dirty="0" smtClean="0"/>
              <a:t>Monitoring Tool</a:t>
            </a:r>
            <a:endParaRPr lang="en-US" sz="4000" dirty="0"/>
          </a:p>
        </p:txBody>
      </p:sp>
      <p:sp>
        <p:nvSpPr>
          <p:cNvPr id="3" name="Slide Number Placeholder 2"/>
          <p:cNvSpPr>
            <a:spLocks noGrp="1"/>
          </p:cNvSpPr>
          <p:nvPr>
            <p:ph type="sldNum" sz="quarter" idx="10"/>
          </p:nvPr>
        </p:nvSpPr>
        <p:spPr/>
        <p:txBody>
          <a:bodyPr/>
          <a:lstStyle/>
          <a:p>
            <a:fld id="{47C198E2-3EBB-4273-84A1-D23D84FB3518}" type="slidenum">
              <a:rPr lang="en-US" smtClean="0"/>
              <a:pPr/>
              <a:t>8</a:t>
            </a:fld>
            <a:endParaRPr lang="en-US" dirty="0"/>
          </a:p>
        </p:txBody>
      </p:sp>
      <p:sp>
        <p:nvSpPr>
          <p:cNvPr id="4" name="Text Placeholder 3"/>
          <p:cNvSpPr>
            <a:spLocks noGrp="1"/>
          </p:cNvSpPr>
          <p:nvPr>
            <p:ph type="body" sz="quarter" idx="11"/>
          </p:nvPr>
        </p:nvSpPr>
        <p:spPr/>
        <p:txBody>
          <a:bodyPr/>
          <a:lstStyle/>
          <a:p>
            <a:pPr marL="0" lvl="1" algn="ctr"/>
            <a:r>
              <a:rPr lang="en-US" dirty="0"/>
              <a:t>Scope and </a:t>
            </a:r>
            <a:r>
              <a:rPr lang="en-US" dirty="0" smtClean="0"/>
              <a:t>Purpose</a:t>
            </a:r>
            <a:endParaRPr lang="en-US" dirty="0"/>
          </a:p>
          <a:p>
            <a:pPr marL="0" lvl="1" algn="ctr"/>
            <a:r>
              <a:rPr lang="en-US" dirty="0"/>
              <a:t>Major </a:t>
            </a:r>
            <a:r>
              <a:rPr lang="en-US" dirty="0" smtClean="0"/>
              <a:t>Components</a:t>
            </a:r>
          </a:p>
          <a:p>
            <a:pPr marL="0" lvl="1" algn="ctr"/>
            <a:r>
              <a:rPr lang="en-US" sz="2400" dirty="0">
                <a:hlinkClick r:id="rId3"/>
              </a:rPr>
              <a:t>http://dev.harvestchoice.org/africarising</a:t>
            </a:r>
            <a:r>
              <a:rPr lang="en-US" sz="2400" dirty="0" smtClean="0">
                <a:hlinkClick r:id="rId3"/>
              </a:rPr>
              <a:t>/</a:t>
            </a:r>
            <a:endParaRPr lang="en-US" sz="2400" dirty="0"/>
          </a:p>
        </p:txBody>
      </p:sp>
    </p:spTree>
    <p:extLst>
      <p:ext uri="{BB962C8B-B14F-4D97-AF65-F5344CB8AC3E}">
        <p14:creationId xmlns:p14="http://schemas.microsoft.com/office/powerpoint/2010/main" val="27826555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b="-3627"/>
          <a:stretch/>
        </p:blipFill>
        <p:spPr>
          <a:ln w="57150">
            <a:solidFill>
              <a:srgbClr val="EC821C"/>
            </a:solidFill>
            <a:miter lim="800000"/>
          </a:ln>
        </p:spPr>
      </p:pic>
      <p:sp>
        <p:nvSpPr>
          <p:cNvPr id="3" name="Text Placeholder 2"/>
          <p:cNvSpPr>
            <a:spLocks noGrp="1"/>
          </p:cNvSpPr>
          <p:nvPr>
            <p:ph type="body" sz="quarter" idx="11"/>
          </p:nvPr>
        </p:nvSpPr>
        <p:spPr>
          <a:xfrm>
            <a:off x="457200" y="2438400"/>
            <a:ext cx="4038600" cy="4267200"/>
          </a:xfrm>
        </p:spPr>
        <p:txBody>
          <a:bodyPr>
            <a:normAutofit fontScale="85000" lnSpcReduction="10000"/>
          </a:bodyPr>
          <a:lstStyle/>
          <a:p>
            <a:pPr marL="0" lvl="0" indent="0">
              <a:lnSpc>
                <a:spcPct val="120000"/>
              </a:lnSpc>
              <a:spcBef>
                <a:spcPts val="0"/>
              </a:spcBef>
              <a:spcAft>
                <a:spcPts val="600"/>
              </a:spcAft>
              <a:buNone/>
            </a:pPr>
            <a:r>
              <a:rPr lang="en-US" sz="2400" dirty="0"/>
              <a:t>N</a:t>
            </a:r>
            <a:r>
              <a:rPr lang="en-US" sz="2400" dirty="0" smtClean="0"/>
              <a:t>eed</a:t>
            </a:r>
            <a:r>
              <a:rPr lang="en-US" sz="2400" dirty="0" smtClean="0">
                <a:solidFill>
                  <a:srgbClr val="292929"/>
                </a:solidFill>
              </a:rPr>
              <a:t> for a </a:t>
            </a:r>
            <a:r>
              <a:rPr lang="en-US" sz="2400" i="1" dirty="0" smtClean="0">
                <a:solidFill>
                  <a:srgbClr val="292929"/>
                </a:solidFill>
                <a:effectLst>
                  <a:glow rad="101600">
                    <a:schemeClr val="accent5">
                      <a:satMod val="175000"/>
                      <a:alpha val="40000"/>
                    </a:schemeClr>
                  </a:glow>
                </a:effectLst>
              </a:rPr>
              <a:t>simple</a:t>
            </a:r>
            <a:r>
              <a:rPr lang="en-US" sz="2400" i="1" dirty="0" smtClean="0">
                <a:solidFill>
                  <a:srgbClr val="292929"/>
                </a:solidFill>
              </a:rPr>
              <a:t>, </a:t>
            </a:r>
            <a:r>
              <a:rPr lang="en-US" sz="2400" i="1" dirty="0" smtClean="0">
                <a:solidFill>
                  <a:srgbClr val="292929"/>
                </a:solidFill>
                <a:effectLst>
                  <a:glow rad="101600">
                    <a:schemeClr val="accent5">
                      <a:satMod val="175000"/>
                      <a:alpha val="40000"/>
                    </a:schemeClr>
                  </a:glow>
                </a:effectLst>
              </a:rPr>
              <a:t>flexible</a:t>
            </a:r>
            <a:r>
              <a:rPr lang="en-US" sz="2400" dirty="0" smtClean="0">
                <a:solidFill>
                  <a:srgbClr val="292929"/>
                </a:solidFill>
                <a:effectLst>
                  <a:glow rad="101600">
                    <a:schemeClr val="accent5">
                      <a:satMod val="175000"/>
                      <a:alpha val="40000"/>
                    </a:schemeClr>
                  </a:glow>
                </a:effectLst>
              </a:rPr>
              <a:t> </a:t>
            </a:r>
            <a:r>
              <a:rPr lang="en-US" sz="2400" dirty="0" smtClean="0">
                <a:solidFill>
                  <a:srgbClr val="292929"/>
                </a:solidFill>
              </a:rPr>
              <a:t>and </a:t>
            </a:r>
            <a:r>
              <a:rPr lang="en-US" sz="2400" i="1" dirty="0" smtClean="0">
                <a:solidFill>
                  <a:srgbClr val="292929"/>
                </a:solidFill>
                <a:effectLst>
                  <a:glow rad="101600">
                    <a:schemeClr val="accent5">
                      <a:satMod val="175000"/>
                      <a:alpha val="40000"/>
                    </a:schemeClr>
                  </a:glow>
                </a:effectLst>
              </a:rPr>
              <a:t>engaging</a:t>
            </a:r>
            <a:r>
              <a:rPr lang="en-US" sz="2400" dirty="0" smtClean="0">
                <a:solidFill>
                  <a:srgbClr val="292929"/>
                </a:solidFill>
                <a:effectLst>
                  <a:glow rad="101600">
                    <a:schemeClr val="accent5">
                      <a:satMod val="175000"/>
                      <a:alpha val="40000"/>
                    </a:schemeClr>
                  </a:glow>
                </a:effectLst>
              </a:rPr>
              <a:t> </a:t>
            </a:r>
            <a:r>
              <a:rPr lang="en-US" sz="2400" dirty="0" smtClean="0">
                <a:solidFill>
                  <a:srgbClr val="292929"/>
                </a:solidFill>
              </a:rPr>
              <a:t>tool t</a:t>
            </a:r>
            <a:r>
              <a:rPr lang="en-US" sz="2400" dirty="0" smtClean="0"/>
              <a:t>o report on program performance and capture decisions/adjustments made over 5-year program lifecycle:</a:t>
            </a:r>
          </a:p>
          <a:p>
            <a:pPr marL="342900" lvl="1">
              <a:buClr>
                <a:srgbClr val="EC821C"/>
              </a:buClr>
            </a:pPr>
            <a:r>
              <a:rPr lang="en-US" dirty="0" smtClean="0"/>
              <a:t>Baseline site characteristics</a:t>
            </a:r>
          </a:p>
          <a:p>
            <a:pPr marL="342900" lvl="1"/>
            <a:r>
              <a:rPr lang="en-US" dirty="0"/>
              <a:t>Site stratification and selection</a:t>
            </a:r>
          </a:p>
          <a:p>
            <a:pPr marL="342900" lvl="1">
              <a:buClr>
                <a:srgbClr val="EC821C"/>
              </a:buClr>
            </a:pPr>
            <a:r>
              <a:rPr lang="en-US" dirty="0" smtClean="0"/>
              <a:t>Intervention details</a:t>
            </a:r>
          </a:p>
          <a:p>
            <a:pPr marL="342900" lvl="1">
              <a:buClr>
                <a:srgbClr val="EC821C"/>
              </a:buClr>
            </a:pPr>
            <a:r>
              <a:rPr lang="en-US" dirty="0" smtClean="0"/>
              <a:t>Bi-annual </a:t>
            </a:r>
            <a:r>
              <a:rPr lang="en-US" dirty="0" err="1" smtClean="0"/>
              <a:t>FtF</a:t>
            </a:r>
            <a:r>
              <a:rPr lang="en-US" dirty="0" smtClean="0"/>
              <a:t> (and other project-specific) indicators</a:t>
            </a:r>
          </a:p>
          <a:p>
            <a:pPr marL="342900" lvl="1">
              <a:buClr>
                <a:srgbClr val="EC821C"/>
              </a:buClr>
            </a:pPr>
            <a:r>
              <a:rPr lang="en-US" dirty="0" smtClean="0"/>
              <a:t>Surveys and evaluation results</a:t>
            </a:r>
          </a:p>
          <a:p>
            <a:pPr marL="342900" lvl="1">
              <a:buClr>
                <a:srgbClr val="EC821C"/>
              </a:buClr>
            </a:pPr>
            <a:r>
              <a:rPr lang="en-US" dirty="0" smtClean="0"/>
              <a:t>Links to intermediary and final output (incl. primary data)</a:t>
            </a:r>
          </a:p>
          <a:p>
            <a:pPr lvl="0"/>
            <a:endParaRPr lang="en-US" dirty="0"/>
          </a:p>
        </p:txBody>
      </p:sp>
      <p:sp>
        <p:nvSpPr>
          <p:cNvPr id="9" name="Slide Number Placeholder 8"/>
          <p:cNvSpPr>
            <a:spLocks noGrp="1"/>
          </p:cNvSpPr>
          <p:nvPr>
            <p:ph type="sldNum" sz="quarter" idx="12"/>
          </p:nvPr>
        </p:nvSpPr>
        <p:spPr/>
        <p:txBody>
          <a:bodyPr/>
          <a:lstStyle/>
          <a:p>
            <a:fld id="{47C198E2-3EBB-4273-84A1-D23D84FB3518}" type="slidenum">
              <a:rPr lang="en-US" smtClean="0"/>
              <a:pPr/>
              <a:t>9</a:t>
            </a:fld>
            <a:endParaRPr lang="en-US" dirty="0"/>
          </a:p>
        </p:txBody>
      </p:sp>
      <p:sp>
        <p:nvSpPr>
          <p:cNvPr id="8" name="Title 7"/>
          <p:cNvSpPr>
            <a:spLocks noGrp="1"/>
          </p:cNvSpPr>
          <p:nvPr>
            <p:ph type="title"/>
          </p:nvPr>
        </p:nvSpPr>
        <p:spPr>
          <a:xfrm>
            <a:off x="457200" y="1371600"/>
            <a:ext cx="4038600" cy="914400"/>
          </a:xfrm>
        </p:spPr>
        <p:txBody>
          <a:bodyPr>
            <a:normAutofit/>
          </a:bodyPr>
          <a:lstStyle/>
          <a:p>
            <a:r>
              <a:rPr lang="en-US" sz="2800" dirty="0" smtClean="0"/>
              <a:t>Evaluation design is hard.</a:t>
            </a:r>
            <a:br>
              <a:rPr lang="en-US" sz="2800" dirty="0" smtClean="0"/>
            </a:br>
            <a:r>
              <a:rPr lang="en-US" sz="2800" dirty="0" smtClean="0"/>
              <a:t>Monitoring is painful…</a:t>
            </a:r>
            <a:endParaRPr lang="en-US" sz="2800" dirty="0"/>
          </a:p>
        </p:txBody>
      </p:sp>
      <p:sp>
        <p:nvSpPr>
          <p:cNvPr id="14" name="TextBox 13"/>
          <p:cNvSpPr txBox="1"/>
          <p:nvPr/>
        </p:nvSpPr>
        <p:spPr>
          <a:xfrm>
            <a:off x="4876801" y="1190236"/>
            <a:ext cx="4267200" cy="276999"/>
          </a:xfrm>
          <a:prstGeom prst="rect">
            <a:avLst/>
          </a:prstGeom>
          <a:solidFill>
            <a:srgbClr val="292929">
              <a:alpha val="85882"/>
            </a:srgbClr>
          </a:solidFill>
        </p:spPr>
        <p:txBody>
          <a:bodyPr wrap="square" rtlCol="0">
            <a:spAutoFit/>
          </a:bodyPr>
          <a:lstStyle/>
          <a:p>
            <a:r>
              <a:rPr lang="en-US" sz="1200" i="1" dirty="0" smtClean="0">
                <a:solidFill>
                  <a:schemeClr val="bg1">
                    <a:lumMod val="95000"/>
                  </a:schemeClr>
                </a:solidFill>
              </a:rPr>
              <a:t>Aligning project goals, 2012. </a:t>
            </a:r>
            <a:endParaRPr lang="en-US" sz="1200" i="1" dirty="0">
              <a:solidFill>
                <a:schemeClr val="bg1">
                  <a:lumMod val="95000"/>
                </a:schemeClr>
              </a:solidFill>
            </a:endParaRPr>
          </a:p>
        </p:txBody>
      </p:sp>
    </p:spTree>
    <p:extLst>
      <p:ext uri="{BB962C8B-B14F-4D97-AF65-F5344CB8AC3E}">
        <p14:creationId xmlns:p14="http://schemas.microsoft.com/office/powerpoint/2010/main" val="154896813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fricaRISING_presentation_template_Global-1">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AfricaRISING_presentation_template_Global-1</Template>
  <TotalTime>1632</TotalTime>
  <Words>2047</Words>
  <Application>Microsoft Office PowerPoint</Application>
  <PresentationFormat>On-screen Show (4:3)</PresentationFormat>
  <Paragraphs>282</Paragraphs>
  <Slides>40</Slides>
  <Notes>12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40</vt:i4>
      </vt:variant>
    </vt:vector>
  </HeadingPairs>
  <TitlesOfParts>
    <vt:vector size="47" baseType="lpstr">
      <vt:lpstr>Arial</vt:lpstr>
      <vt:lpstr>Calibri</vt:lpstr>
      <vt:lpstr>Cambria</vt:lpstr>
      <vt:lpstr>Gill Sans</vt:lpstr>
      <vt:lpstr>Wingdings</vt:lpstr>
      <vt:lpstr>AfricaRISING_presentation_template_Global-1</vt:lpstr>
      <vt:lpstr>1_Custom Design</vt:lpstr>
      <vt:lpstr>PowerPoint Presentation</vt:lpstr>
      <vt:lpstr> NUTRITION, PRODUCTION, CONSUMPTION</vt:lpstr>
      <vt:lpstr>NUTRITION, PRODUCTION, CONSUMPTION/2 </vt:lpstr>
      <vt:lpstr>PowerPoint Presentation</vt:lpstr>
      <vt:lpstr>consumption and child undernutrition</vt:lpstr>
      <vt:lpstr>  stunting        underweight       wasting</vt:lpstr>
      <vt:lpstr>Filters in the homologous area tool</vt:lpstr>
      <vt:lpstr>Project Mapping and  Monitoring Tool</vt:lpstr>
      <vt:lpstr>Evaluation design is hard. Monitoring is painful…</vt:lpstr>
      <vt:lpstr>PMMT Design Principles</vt:lpstr>
      <vt:lpstr>Powerful Spatial Visualization</vt:lpstr>
      <vt:lpstr>Simplified Project Performance Monitoring</vt:lpstr>
      <vt:lpstr>Project Mapping and Monitoring Tool Walk-through</vt:lpstr>
      <vt:lpstr>Mapping &amp; Visualization</vt:lpstr>
      <vt:lpstr>Data Toolbar: Contextual Overlays</vt:lpstr>
      <vt:lpstr>Data Toolbar: Selected Layer Panel</vt:lpstr>
      <vt:lpstr>Header Toolbar: Navigate AR Sites</vt:lpstr>
      <vt:lpstr>Site Info Box</vt:lpstr>
      <vt:lpstr>Research Activities Tab</vt:lpstr>
      <vt:lpstr>Data Toolbar: Overlays</vt:lpstr>
      <vt:lpstr>Population, Poverty, Nutrition, Climate, Soils, etc.</vt:lpstr>
      <vt:lpstr>Contribute your own vector maps…</vt:lpstr>
      <vt:lpstr>Header Toolbar: Print and Share</vt:lpstr>
      <vt:lpstr>Header Toolbar: Print, Share, and Embed</vt:lpstr>
      <vt:lpstr>PMMT Monitoring: Basic Concepts</vt:lpstr>
      <vt:lpstr>Report Creation Workflow</vt:lpstr>
      <vt:lpstr>Report Creation Workflow</vt:lpstr>
      <vt:lpstr>Report Creation Workflow</vt:lpstr>
      <vt:lpstr>Report Editing Workflow</vt:lpstr>
      <vt:lpstr>Report Editing Workflow</vt:lpstr>
      <vt:lpstr>Not in scope (yet)</vt:lpstr>
      <vt:lpstr>Additional Training Resources</vt:lpstr>
      <vt:lpstr>PowerPoint Presentation</vt:lpstr>
      <vt:lpstr>PowerPoint Presentation</vt:lpstr>
      <vt:lpstr>PowerPoint Presentation</vt:lpstr>
      <vt:lpstr>PowerPoint Presentation</vt:lpstr>
      <vt:lpstr>PowerPoint Presentation</vt:lpstr>
      <vt:lpstr>PMMT roadmap</vt:lpstr>
      <vt:lpstr>PowerPoint Presentation</vt:lpstr>
      <vt:lpstr>PowerPoint Presentation</vt:lpstr>
    </vt:vector>
  </TitlesOfParts>
  <Company>IITA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IZELEDON</dc:creator>
  <cp:lastModifiedBy>Azzarri, Carlo (IFPRI)</cp:lastModifiedBy>
  <cp:revision>108</cp:revision>
  <cp:lastPrinted>2011-10-06T11:45:23Z</cp:lastPrinted>
  <dcterms:created xsi:type="dcterms:W3CDTF">2014-07-11T10:35:39Z</dcterms:created>
  <dcterms:modified xsi:type="dcterms:W3CDTF">2015-01-26T16:11:09Z</dcterms:modified>
</cp:coreProperties>
</file>